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4.xml" ContentType="application/vnd.openxmlformats-officedocument.drawingml.chartshapes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344" r:id="rId2"/>
    <p:sldId id="345" r:id="rId3"/>
    <p:sldId id="305" r:id="rId4"/>
    <p:sldId id="307" r:id="rId5"/>
    <p:sldId id="313" r:id="rId6"/>
    <p:sldId id="306" r:id="rId7"/>
    <p:sldId id="272" r:id="rId8"/>
    <p:sldId id="342" r:id="rId9"/>
    <p:sldId id="301" r:id="rId10"/>
    <p:sldId id="303" r:id="rId11"/>
    <p:sldId id="270" r:id="rId12"/>
    <p:sldId id="319" r:id="rId13"/>
    <p:sldId id="315" r:id="rId14"/>
    <p:sldId id="314" r:id="rId15"/>
    <p:sldId id="281" r:id="rId16"/>
    <p:sldId id="353" r:id="rId17"/>
    <p:sldId id="346" r:id="rId18"/>
    <p:sldId id="326" r:id="rId19"/>
    <p:sldId id="347" r:id="rId20"/>
    <p:sldId id="348" r:id="rId21"/>
    <p:sldId id="317" r:id="rId22"/>
    <p:sldId id="328" r:id="rId23"/>
    <p:sldId id="354" r:id="rId24"/>
    <p:sldId id="325" r:id="rId25"/>
    <p:sldId id="324" r:id="rId26"/>
    <p:sldId id="349" r:id="rId27"/>
    <p:sldId id="350" r:id="rId28"/>
    <p:sldId id="351" r:id="rId2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EDAA72E-1455-429B-875A-C8AADDD7AB9E}">
          <p14:sldIdLst>
            <p14:sldId id="344"/>
            <p14:sldId id="345"/>
            <p14:sldId id="305"/>
            <p14:sldId id="307"/>
            <p14:sldId id="313"/>
            <p14:sldId id="306"/>
            <p14:sldId id="272"/>
            <p14:sldId id="342"/>
            <p14:sldId id="301"/>
            <p14:sldId id="303"/>
            <p14:sldId id="270"/>
            <p14:sldId id="319"/>
            <p14:sldId id="315"/>
            <p14:sldId id="314"/>
            <p14:sldId id="281"/>
            <p14:sldId id="353"/>
            <p14:sldId id="346"/>
            <p14:sldId id="326"/>
            <p14:sldId id="347"/>
            <p14:sldId id="348"/>
            <p14:sldId id="317"/>
            <p14:sldId id="328"/>
            <p14:sldId id="354"/>
            <p14:sldId id="325"/>
            <p14:sldId id="324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B"/>
    <a:srgbClr val="C9E7A7"/>
    <a:srgbClr val="C7D9A3"/>
    <a:srgbClr val="C3D69B"/>
    <a:srgbClr val="DFF1CB"/>
    <a:srgbClr val="88A945"/>
    <a:srgbClr val="4DADC7"/>
    <a:srgbClr val="FFFFCC"/>
    <a:srgbClr val="70BDD2"/>
    <a:srgbClr val="C7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644" autoAdjust="0"/>
    <p:restoredTop sz="99394" autoAdjust="0"/>
  </p:normalViewPr>
  <p:slideViewPr>
    <p:cSldViewPr>
      <p:cViewPr varScale="1">
        <p:scale>
          <a:sx n="84" d="100"/>
          <a:sy n="84" d="100"/>
        </p:scale>
        <p:origin x="66" y="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87766842752731"/>
          <c:y val="2.3623025359771246E-2"/>
          <c:w val="0.7071734568347926"/>
          <c:h val="0.741824872263629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2619721839692241E-3"/>
                  <c:y val="-5.1121534000247984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 </a:t>
                    </a:r>
                    <a:r>
                      <a:rPr lang="en-US" b="1" dirty="0" smtClean="0"/>
                      <a:t>399 116,6</a:t>
                    </a:r>
                    <a:endParaRPr lang="en-US" b="1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2604581403100092E-3"/>
                  <c:y val="-5.11215340002479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399116.6</c:v>
                </c:pt>
                <c:pt idx="1">
                  <c:v>548001.19999999995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69667">
                  <a:srgbClr val="CB3D3A"/>
                </a:gs>
                <a:gs pos="0">
                  <a:srgbClr val="BC3835"/>
                </a:gs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4.8556720243893049E-2"/>
                  <c:y val="-1.5178347779388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708003530400478E-2"/>
                  <c:y val="-1.9584776233161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0553682130336554E-2"/>
                  <c:y val="-4.8989961998087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914503039713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405116.6</c:v>
                </c:pt>
                <c:pt idx="1">
                  <c:v>554201.19999999995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0936753744844055E-2"/>
                  <c:y val="1.20053959176445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3759316882553007E-2"/>
                  <c:y val="-2.07190737355271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691095593024097E-2"/>
                  <c:y val="-1.735443782975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8711280141999741E-2"/>
                  <c:y val="9.37217296523752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dk1">
                      <a:tint val="50000"/>
                      <a:satMod val="300000"/>
                    </a:schemeClr>
                  </a:gs>
                  <a:gs pos="35000">
                    <a:schemeClr val="dk1">
                      <a:tint val="37000"/>
                      <a:satMod val="300000"/>
                    </a:schemeClr>
                  </a:gs>
                  <a:gs pos="100000">
                    <a:schemeClr val="dk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dk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50" b="1">
                    <a:solidFill>
                      <a:schemeClr val="dk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6000</c:v>
                </c:pt>
                <c:pt idx="1">
                  <c:v>6200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70"/>
        <c:shape val="cylinder"/>
        <c:axId val="329008288"/>
        <c:axId val="279710448"/>
        <c:axId val="0"/>
      </c:bar3DChart>
      <c:catAx>
        <c:axId val="32900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effectLst/>
              </a:defRPr>
            </a:pPr>
            <a:endParaRPr lang="ru-RU"/>
          </a:p>
        </c:txPr>
        <c:crossAx val="279710448"/>
        <c:crosses val="autoZero"/>
        <c:auto val="1"/>
        <c:lblAlgn val="ctr"/>
        <c:lblOffset val="1000"/>
        <c:noMultiLvlLbl val="0"/>
      </c:catAx>
      <c:valAx>
        <c:axId val="279710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008288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404"/>
          <c:y val="0.38960582717438291"/>
          <c:w val="0.16518543309935596"/>
          <c:h val="0.22409542857440481"/>
        </c:manualLayout>
      </c:layout>
      <c:overlay val="0"/>
    </c:legend>
    <c:plotVisOnly val="1"/>
    <c:dispBlanksAs val="gap"/>
    <c:showDLblsOverMax val="0"/>
  </c:chart>
  <c:spPr>
    <a:noFill/>
    <a:ln w="22225">
      <a:solidFill>
        <a:srgbClr val="C00000"/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20282874617737"/>
          <c:y val="4.9824748469682233E-2"/>
          <c:w val="0.72701940999907888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7.1693705216132261E-3"/>
                  <c:y val="-2.528672027894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355867414912347E-3"/>
                  <c:y val="-2.687913593646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5771508676092E-3"/>
                  <c:y val="-1.987261386911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205131.4</c:v>
                </c:pt>
                <c:pt idx="1">
                  <c:v>219274.2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8439775887593601E-3"/>
                  <c:y val="-6.7018906731160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029230717815452E-3"/>
                  <c:y val="-7.3456937833118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65154910520338E-3"/>
                  <c:y val="-4.762647455126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2.929873888656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193788.2</c:v>
                </c:pt>
                <c:pt idx="1">
                  <c:v>328727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332188360"/>
        <c:axId val="332191104"/>
        <c:axId val="0"/>
      </c:bar3DChart>
      <c:catAx>
        <c:axId val="332188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32191104"/>
        <c:crosses val="autoZero"/>
        <c:auto val="0"/>
        <c:lblAlgn val="ctr"/>
        <c:lblOffset val="100"/>
        <c:noMultiLvlLbl val="0"/>
      </c:catAx>
      <c:valAx>
        <c:axId val="332191104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332188360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0.1254700866570381"/>
          <c:w val="0.18873929663608563"/>
          <c:h val="0.34095398614246109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353E-2"/>
          <c:y val="5.8428230196644816E-2"/>
          <c:w val="0.72701940999907888"/>
          <c:h val="0.6596794123146209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gradFill>
              <a:gsLst>
                <a:gs pos="0">
                  <a:srgbClr val="2787A0"/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7.1693705216132261E-3"/>
                  <c:y val="-2.5286720278943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355867414912347E-3"/>
                  <c:y val="-2.687913593646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015771508676092E-3"/>
                  <c:y val="-1.9872613869114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1.01594837040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51.4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6.8439775887593601E-3"/>
                  <c:y val="-6.70189067311609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6029230717815452E-3"/>
                  <c:y val="-7.34569378331182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8565154910520338E-3"/>
                  <c:y val="-4.7626474551260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03727679760966E-2"/>
                  <c:y val="-2.9298738886562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scene3d>
                <a:camera prst="orthographicFront"/>
                <a:lightRig rig="threePt" dir="t"/>
              </a:scene3d>
              <a:sp3d>
                <a:bevelB/>
              </a:sp3d>
            </c:spPr>
            <c:txPr>
              <a:bodyPr/>
              <a:lstStyle/>
              <a:p>
                <a:pPr>
                  <a:defRPr sz="135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48.6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332198944"/>
        <c:axId val="332197768"/>
        <c:axId val="0"/>
      </c:bar3DChart>
      <c:catAx>
        <c:axId val="33219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332197768"/>
        <c:crosses val="autoZero"/>
        <c:auto val="0"/>
        <c:lblAlgn val="ctr"/>
        <c:lblOffset val="100"/>
        <c:noMultiLvlLbl val="0"/>
      </c:catAx>
      <c:valAx>
        <c:axId val="3321977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750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332198944"/>
        <c:crosses val="autoZero"/>
        <c:crossBetween val="between"/>
      </c:valAx>
      <c:spPr>
        <a:noFill/>
        <a:ln cmpd="sng"/>
      </c:spPr>
    </c:plotArea>
    <c:legend>
      <c:legendPos val="r"/>
      <c:layout>
        <c:manualLayout>
          <c:xMode val="edge"/>
          <c:yMode val="edge"/>
          <c:x val="0.81126076209955778"/>
          <c:y val="0.1254700866570381"/>
          <c:w val="0.18697447672006054"/>
          <c:h val="0.6258422675258305"/>
        </c:manualLayout>
      </c:layout>
      <c:overlay val="0"/>
      <c:spPr>
        <a:ln>
          <a:noFill/>
        </a:ln>
      </c:spPr>
      <c:txPr>
        <a:bodyPr/>
        <a:lstStyle/>
        <a:p>
          <a:pPr>
            <a:defRPr sz="15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 w="22225">
      <a:solidFill>
        <a:schemeClr val="accent6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88056206088993E-2"/>
          <c:y val="1.864406779661017E-2"/>
          <c:w val="0.97658079625292737"/>
          <c:h val="0.772551664499499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Непрограммная часть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22.9</c:v>
                </c:pt>
                <c:pt idx="1">
                  <c:v>18.899999999999999</c:v>
                </c:pt>
              </c:numCache>
            </c:numRef>
          </c:val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Программная часть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0852340265977389E-3"/>
                  <c:y val="-4.6416851420193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5.1668454871356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76.099999999999994</c:v>
                </c:pt>
                <c:pt idx="1">
                  <c:v>81.099999999999994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337079920"/>
        <c:axId val="337080312"/>
      </c:barChart>
      <c:catAx>
        <c:axId val="33707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337080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7080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7079920"/>
        <c:crosses val="autoZero"/>
        <c:crossBetween val="between"/>
      </c:valAx>
      <c:spPr>
        <a:gradFill>
          <a:gsLst>
            <a:gs pos="0">
              <a:schemeClr val="accent5">
                <a:lumMod val="40000"/>
                <a:lumOff val="60000"/>
              </a:schemeClr>
            </a:gs>
            <a:gs pos="39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67004900690047E-2"/>
          <c:y val="0.23279499556738595"/>
          <c:w val="0.95886588807281536"/>
          <c:h val="0.599089046795253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передаваемые полномочия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177 957,1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177957.1</c:v>
                </c:pt>
                <c:pt idx="1">
                  <c:v>202554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решение вопросов местного значения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227</a:t>
                    </a:r>
                    <a:r>
                      <a:rPr lang="en-US" baseline="0" dirty="0" smtClean="0"/>
                      <a:t> 159,5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227159.5</c:v>
                </c:pt>
                <c:pt idx="1">
                  <c:v>351647.2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337079528"/>
        <c:axId val="337082664"/>
      </c:barChart>
      <c:catAx>
        <c:axId val="3370795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337082664"/>
        <c:crosses val="autoZero"/>
        <c:auto val="1"/>
        <c:lblAlgn val="ctr"/>
        <c:lblOffset val="100"/>
        <c:noMultiLvlLbl val="0"/>
      </c:catAx>
      <c:valAx>
        <c:axId val="337082664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3370795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716594925421025"/>
          <c:y val="4.3574868492872773E-2"/>
          <c:w val="0.70975786640990512"/>
          <c:h val="0.1961889500200460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>
            <a:defRPr sz="14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81093797880817E-2"/>
          <c:y val="5.567772163246229E-2"/>
          <c:w val="0.59139857476153446"/>
          <c:h val="0.7374062814569424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передаваемые полномочия</c:v>
                </c:pt>
              </c:strCache>
            </c:strRef>
          </c:tx>
          <c:spPr>
            <a:gradFill>
              <a:gsLst>
                <a:gs pos="0">
                  <a:schemeClr val="accent5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43.9</c:v>
                </c:pt>
                <c:pt idx="1">
                  <c:v>36.5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решение вопросов местного значения</c:v>
                </c:pt>
              </c:strCache>
            </c:strRef>
          </c:tx>
          <c:spPr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56.1</c:v>
                </c:pt>
                <c:pt idx="1">
                  <c:v>63.5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078744"/>
        <c:axId val="337080704"/>
        <c:axId val="0"/>
      </c:bar3DChart>
      <c:catAx>
        <c:axId val="337078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337080704"/>
        <c:crosses val="autoZero"/>
        <c:auto val="1"/>
        <c:lblAlgn val="ctr"/>
        <c:lblOffset val="100"/>
        <c:noMultiLvlLbl val="0"/>
      </c:catAx>
      <c:valAx>
        <c:axId val="3370807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 Narrow" panose="020B0606020202030204" pitchFamily="34" charset="0"/>
              </a:defRPr>
            </a:pPr>
            <a:endParaRPr lang="ru-RU"/>
          </a:p>
        </c:txPr>
        <c:crossAx val="337078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840910696881909"/>
          <c:y val="0.1315687145872681"/>
          <c:w val="0.29052037563591837"/>
          <c:h val="0.55657396091792266"/>
        </c:manualLayout>
      </c:layout>
      <c:overlay val="0"/>
      <c:txPr>
        <a:bodyPr/>
        <a:lstStyle/>
        <a:p>
          <a:pPr>
            <a:defRPr sz="120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5">
            <a:tint val="50000"/>
            <a:satMod val="300000"/>
            <a:alpha val="0"/>
          </a:schemeClr>
        </a:gs>
        <a:gs pos="35000">
          <a:schemeClr val="accent5">
            <a:tint val="37000"/>
            <a:satMod val="300000"/>
          </a:schemeClr>
        </a:gs>
        <a:gs pos="100000">
          <a:schemeClr val="accent5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5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7476726474365016"/>
          <c:h val="0.97617925854603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25"/>
          <c:dPt>
            <c:idx val="0"/>
            <c:bubble3D val="0"/>
            <c:spPr>
              <a:solidFill>
                <a:srgbClr val="0192FF"/>
              </a:solidFill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EA0000"/>
              </a:solidFill>
              <a:ln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rgbClr val="00E668"/>
              </a:solidFill>
              <a:ln>
                <a:solidFill>
                  <a:srgbClr val="92D05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rgbClr val="954ECA"/>
              </a:solidFill>
              <a:ln w="0">
                <a:solidFill>
                  <a:srgbClr val="7030A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3FCDFF"/>
              </a:solidFill>
              <a:ln>
                <a:solidFill>
                  <a:srgbClr val="00B0F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FFF915"/>
              </a:solidFill>
              <a:ln>
                <a:solidFill>
                  <a:srgbClr val="FFFF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9393"/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-9.7008728118848211E-2"/>
                  <c:y val="4.84824388511015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8.1159209526032686E-2"/>
                  <c:y val="3.131373605950504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732452948423958"/>
                  <c:y val="-5.450371769391878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5088366618268463E-2"/>
                  <c:y val="-0.1640860274784283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4108962924219368E-2"/>
                  <c:y val="4.706935854863862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539240958245592E-2"/>
                  <c:y val="4.46205565636739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5201182390470972E-3"/>
                  <c:y val="4.52514878319418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effectLst/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9.4938077006107022</c:v>
                </c:pt>
                <c:pt idx="1">
                  <c:v>3.0429632384077667</c:v>
                </c:pt>
                <c:pt idx="2">
                  <c:v>20.354140672799652</c:v>
                </c:pt>
                <c:pt idx="3">
                  <c:v>54.357691440748134</c:v>
                </c:pt>
                <c:pt idx="4">
                  <c:v>5.2302300875400425</c:v>
                </c:pt>
                <c:pt idx="5">
                  <c:v>2.4260321034287111</c:v>
                </c:pt>
                <c:pt idx="6">
                  <c:v>5.095134756464998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52614800</c:v>
                </c:pt>
                <c:pt idx="1">
                  <c:v>16864140</c:v>
                </c:pt>
                <c:pt idx="2">
                  <c:v>112802900</c:v>
                </c:pt>
                <c:pt idx="3">
                  <c:v>301251000</c:v>
                </c:pt>
                <c:pt idx="4">
                  <c:v>28986000</c:v>
                </c:pt>
                <c:pt idx="5">
                  <c:v>13445100</c:v>
                </c:pt>
                <c:pt idx="6">
                  <c:v>28237300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Социальная политика</c:v>
                </c:pt>
                <c:pt idx="6">
                  <c:v>Другие расходы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554201240</c:v>
                </c:pt>
                <c:pt idx="1">
                  <c:v>554201240</c:v>
                </c:pt>
                <c:pt idx="2">
                  <c:v>554201240</c:v>
                </c:pt>
                <c:pt idx="3">
                  <c:v>554201240</c:v>
                </c:pt>
                <c:pt idx="4">
                  <c:v>554201240</c:v>
                </c:pt>
                <c:pt idx="5">
                  <c:v>554201240</c:v>
                </c:pt>
                <c:pt idx="6">
                  <c:v>554201240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9525" cap="flat" cmpd="sng" algn="ctr">
          <a:noFill/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c:spPr>
    </c:plotArea>
    <c:legend>
      <c:legendPos val="l"/>
      <c:layout>
        <c:manualLayout>
          <c:xMode val="edge"/>
          <c:yMode val="edge"/>
          <c:x val="0"/>
          <c:y val="0.78486443893065383"/>
          <c:w val="0.97540914147800073"/>
          <c:h val="0.19771637170629874"/>
        </c:manualLayout>
      </c:layout>
      <c:overlay val="0"/>
      <c:txPr>
        <a:bodyPr/>
        <a:lstStyle/>
        <a:p>
          <a:pPr>
            <a:defRPr sz="145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 год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264361.59999999998</c:v>
                </c:pt>
                <c:pt idx="1">
                  <c:v>13190.2</c:v>
                </c:pt>
                <c:pt idx="2">
                  <c:v>25609</c:v>
                </c:pt>
                <c:pt idx="3">
                  <c:v>15059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301251</c:v>
                </c:pt>
                <c:pt idx="1">
                  <c:v>13445.1</c:v>
                </c:pt>
                <c:pt idx="2">
                  <c:v>28986</c:v>
                </c:pt>
                <c:pt idx="3">
                  <c:v>16132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37075608"/>
        <c:axId val="337078352"/>
      </c:barChart>
      <c:catAx>
        <c:axId val="337075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078352"/>
        <c:crosses val="autoZero"/>
        <c:auto val="1"/>
        <c:lblAlgn val="ctr"/>
        <c:lblOffset val="100"/>
        <c:noMultiLvlLbl val="0"/>
      </c:catAx>
      <c:valAx>
        <c:axId val="33707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7075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309219160104986E-2"/>
          <c:y val="0.14775024606299211"/>
          <c:w val="0.73201969144692536"/>
          <c:h val="0.6800272010444736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74653</c:v>
                </c:pt>
                <c:pt idx="1">
                  <c:v>76964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152953</c:v>
                </c:pt>
                <c:pt idx="1">
                  <c:v>185489.4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18427</c:v>
                </c:pt>
                <c:pt idx="1">
                  <c:v>20155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Молодежная политика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6142.6</c:v>
                </c:pt>
                <c:pt idx="1">
                  <c:v>5434.6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12186</c:v>
                </c:pt>
                <c:pt idx="1">
                  <c:v>13208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2184440"/>
        <c:axId val="332189144"/>
        <c:axId val="0"/>
      </c:bar3DChart>
      <c:catAx>
        <c:axId val="332184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189144"/>
        <c:crosses val="autoZero"/>
        <c:auto val="1"/>
        <c:lblAlgn val="ctr"/>
        <c:lblOffset val="100"/>
        <c:noMultiLvlLbl val="0"/>
      </c:catAx>
      <c:valAx>
        <c:axId val="33218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184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293323490813649"/>
          <c:y val="9.1188484251968502E-2"/>
          <c:w val="0.21330019685039367"/>
          <c:h val="0.81506151574803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43ECAFA-A6D7-41FF-AC7E-E0473AEE9907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/>
            <a:t>РАЗРАБОТКА ПРОГНОЗА СОЦИАЛЬНО-ЭКОНОМИЧЕСКОГО РАЗВИТИЯ РАЙОНА НА ОЧЕРЕДНОЙ ФИНАНСОВЫЙ ГОД</a:t>
          </a:r>
          <a:endParaRPr lang="ru-RU" sz="1200" b="1" i="0" dirty="0"/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3E04EBF9-6BCF-4C97-97CC-16053D8ADECA}">
      <dgm:prSet phldrT="[Текст]"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СОСТАВЛЕНИЕ ПРОЕКТА РАЙОННОГО БЮДЖЕТА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C3117F4-22F7-4278-9E67-6CE483EEA235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РАССМОТРЕНИЕ        И УТВЕРЖДЕНИЕ РАЙОННОГО БЮДЖЕТА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582979A8-C384-483D-9063-70433550210F}">
      <dgm:prSet phldrT="[Текст]" custT="1"/>
      <dgm:spPr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ИСПОЛНЕНИЕ РАЙОННОГО БЮДЖЕТА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99AA82BB-5D7A-4078-8B23-18C254D0DC4B}">
      <dgm:prSet phldrT="[Текст]"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D2A65F7-0EFD-427A-9350-4EE82EF8A3A3}">
      <dgm:prSet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УТВЕРЖДЕНИЕ ОТЧЕТА ОБ ИСПОЛНЕНИИ РАЙОННОГО БЮДЖЕТА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F3150F9-E42C-4C20-8C2E-D3A5F4293F34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150" b="1" i="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dirty="0"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0">
          <a:solidFill>
            <a:schemeClr val="bg1"/>
          </a:solidFill>
        </a:ln>
      </dgm:spPr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724D7F1B-A1E0-49D7-BF3E-FEFCD1C743C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РАЙОННОГО БЮДЖЕТА </a:t>
          </a:r>
          <a:endParaRPr lang="ru-RU" sz="1200" b="1" i="0" dirty="0">
            <a:latin typeface="Arial Narrow" panose="020B0606020202030204" pitchFamily="34" charset="0"/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bg1"/>
            </a:solidFill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45866" custScaleY="225692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96901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96901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49713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96901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96733" custRadScaleRad="97212" custRadScaleInc="-4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0AE00689-385B-4075-9D44-13C70030C339}" type="presOf" srcId="{AC3117F4-22F7-4278-9E67-6CE483EEA235}" destId="{644BD4D3-8D2A-489F-BC0B-191B4AEF9533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00008415-E6D2-4ECD-81A8-B269A7BCAEE6}" type="presOf" srcId="{181EA984-4962-4DC5-8CDA-71251781BB72}" destId="{6B2E63ED-B4B9-4312-8B34-C6298E61E31E}" srcOrd="0" destOrd="0" presId="urn:microsoft.com/office/officeart/2005/8/layout/cycle5"/>
    <dgm:cxn modelId="{68360BF1-1B96-48A1-A15C-FCECE03972D9}" type="presOf" srcId="{CBBE3567-C6F7-4BAB-9067-FDC8A32F0041}" destId="{191E1915-7B43-453A-9B3B-8BE365BAB7F0}" srcOrd="0" destOrd="0" presId="urn:microsoft.com/office/officeart/2005/8/layout/cycle5"/>
    <dgm:cxn modelId="{E2218567-29C1-4E7B-8797-7C022FAF8F20}" type="presOf" srcId="{582979A8-C384-483D-9063-70433550210F}" destId="{03867FA4-A613-4921-92BD-CBD0DE5AF6C1}" srcOrd="0" destOrd="0" presId="urn:microsoft.com/office/officeart/2005/8/layout/cycle5"/>
    <dgm:cxn modelId="{C308290E-A03C-4F76-9DE4-618BDEDEF1C0}" type="presOf" srcId="{2F3150F9-E42C-4C20-8C2E-D3A5F4293F34}" destId="{26BC9EC0-F33D-4C53-893E-E607BC23B588}" srcOrd="0" destOrd="0" presId="urn:microsoft.com/office/officeart/2005/8/layout/cycle5"/>
    <dgm:cxn modelId="{0D76D94C-9CA6-4875-8AB3-6DA74EB5BEAA}" type="presOf" srcId="{1F9A309A-9FC0-485D-BD9D-D3AA06914A86}" destId="{43434E4B-C4FB-4DAC-9533-71DBE9279538}" srcOrd="0" destOrd="0" presId="urn:microsoft.com/office/officeart/2005/8/layout/cycle5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E0A86055-76A9-4F97-8A0A-2676B4559B71}" type="presOf" srcId="{443ECAFA-A6D7-41FF-AC7E-E0473AEE9907}" destId="{18E1BD14-653F-47B3-BB46-667C8FB2497F}" srcOrd="0" destOrd="0" presId="urn:microsoft.com/office/officeart/2005/8/layout/cycle5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3E203CCA-3E8A-4EEC-9666-4EB1BDA86E1B}" type="presOf" srcId="{3E04EBF9-6BCF-4C97-97CC-16053D8ADECA}" destId="{D76CEF15-AD37-4FF7-A9D9-F30101483B47}" srcOrd="0" destOrd="0" presId="urn:microsoft.com/office/officeart/2005/8/layout/cycle5"/>
    <dgm:cxn modelId="{FAEEFFD4-77B9-4DAA-BBD1-F475B4EF8E88}" type="presOf" srcId="{8FBAAD1B-5BAC-4AC0-8BA9-6D0621EB872A}" destId="{5C1B40A2-C95B-481E-9090-4B7BCF3B56CE}" srcOrd="0" destOrd="0" presId="urn:microsoft.com/office/officeart/2005/8/layout/cycle5"/>
    <dgm:cxn modelId="{30B838C9-80D5-4CCD-A73D-DBD43BC0168E}" type="presOf" srcId="{FD2A65F7-0EFD-427A-9350-4EE82EF8A3A3}" destId="{E20084B0-DED3-4DEB-8998-F77FEE57635D}" srcOrd="0" destOrd="0" presId="urn:microsoft.com/office/officeart/2005/8/layout/cycle5"/>
    <dgm:cxn modelId="{75DB34E1-B613-4EAB-8D62-CBDF2950A317}" type="presOf" srcId="{99AA82BB-5D7A-4078-8B23-18C254D0DC4B}" destId="{529DDF86-EE24-4644-BF9F-F7994B1A08DB}" srcOrd="0" destOrd="0" presId="urn:microsoft.com/office/officeart/2005/8/layout/cycle5"/>
    <dgm:cxn modelId="{30A010E9-E89F-444D-AFF0-7C3A81A7D3FE}" type="presOf" srcId="{724D7F1B-A1E0-49D7-BF3E-FEFCD1C743CE}" destId="{A54D8CAD-B47B-492A-A92F-69E42EBB0CBD}" srcOrd="0" destOrd="0" presId="urn:microsoft.com/office/officeart/2005/8/layout/cycle5"/>
    <dgm:cxn modelId="{3031D544-341C-4585-BCBE-42A545DE48BE}" type="presOf" srcId="{7D26771F-14FC-487C-BE39-6B56926D70D0}" destId="{DA554C6D-A2BD-4B94-802C-6C55DB9F2BF8}" srcOrd="0" destOrd="0" presId="urn:microsoft.com/office/officeart/2005/8/layout/cycle5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F8F1A70A-E284-4F00-B53C-3DB480C8035F}" type="presOf" srcId="{CE6B3773-E288-4ED6-8D2D-7A94A1E9116E}" destId="{B61698C4-7017-4D89-87F7-56075D701F9E}" srcOrd="0" destOrd="0" presId="urn:microsoft.com/office/officeart/2005/8/layout/cycle5"/>
    <dgm:cxn modelId="{FCDDBBC6-2C54-4A47-B6BE-5CD223837B6B}" type="presOf" srcId="{83D8F672-682C-4EEF-83C3-46A0F47A1E51}" destId="{2C814299-90FC-466A-8C27-58BBE7C3AD9B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93FCA712-9F4F-42EA-9E9A-69547CA72B70}" type="presOf" srcId="{8BA3E322-4EFF-422F-8958-15FC13EBBE0A}" destId="{F93ECD45-54D8-465B-A0C2-914295F3C5BD}" srcOrd="0" destOrd="0" presId="urn:microsoft.com/office/officeart/2005/8/layout/cycle5"/>
    <dgm:cxn modelId="{292EE9E9-8075-4D19-9730-850041E7336A}" type="presOf" srcId="{1B6EB8D1-E4C2-40F7-BAF0-BED45F5C904D}" destId="{37B34B6A-4DCE-4DE3-951A-2EF6B41DAEEC}" srcOrd="0" destOrd="0" presId="urn:microsoft.com/office/officeart/2005/8/layout/cycle5"/>
    <dgm:cxn modelId="{A8C79029-0C3F-48D2-BCA9-140FBF406694}" type="presParOf" srcId="{5C1B40A2-C95B-481E-9090-4B7BCF3B56CE}" destId="{18E1BD14-653F-47B3-BB46-667C8FB2497F}" srcOrd="0" destOrd="0" presId="urn:microsoft.com/office/officeart/2005/8/layout/cycle5"/>
    <dgm:cxn modelId="{3FE35050-9DBF-4218-AA10-9859EC58726A}" type="presParOf" srcId="{5C1B40A2-C95B-481E-9090-4B7BCF3B56CE}" destId="{63F2586D-5C2A-47F2-8FBF-D647F1535402}" srcOrd="1" destOrd="0" presId="urn:microsoft.com/office/officeart/2005/8/layout/cycle5"/>
    <dgm:cxn modelId="{24559DE1-A057-4934-A694-9622A53DB2CC}" type="presParOf" srcId="{5C1B40A2-C95B-481E-9090-4B7BCF3B56CE}" destId="{43434E4B-C4FB-4DAC-9533-71DBE9279538}" srcOrd="2" destOrd="0" presId="urn:microsoft.com/office/officeart/2005/8/layout/cycle5"/>
    <dgm:cxn modelId="{36CA0769-57C3-426E-B506-4B4A0789BA85}" type="presParOf" srcId="{5C1B40A2-C95B-481E-9090-4B7BCF3B56CE}" destId="{A54D8CAD-B47B-492A-A92F-69E42EBB0CBD}" srcOrd="3" destOrd="0" presId="urn:microsoft.com/office/officeart/2005/8/layout/cycle5"/>
    <dgm:cxn modelId="{B30F14A5-A746-4A92-8D85-AC6F09EFDF64}" type="presParOf" srcId="{5C1B40A2-C95B-481E-9090-4B7BCF3B56CE}" destId="{C1BE9F86-1024-42B7-8000-210EB09C538A}" srcOrd="4" destOrd="0" presId="urn:microsoft.com/office/officeart/2005/8/layout/cycle5"/>
    <dgm:cxn modelId="{CEB1EFC6-0D87-4323-A1AD-B4A1466583DD}" type="presParOf" srcId="{5C1B40A2-C95B-481E-9090-4B7BCF3B56CE}" destId="{F93ECD45-54D8-465B-A0C2-914295F3C5BD}" srcOrd="5" destOrd="0" presId="urn:microsoft.com/office/officeart/2005/8/layout/cycle5"/>
    <dgm:cxn modelId="{7D539FFB-59FD-4EF0-B7E3-0C829DB3B362}" type="presParOf" srcId="{5C1B40A2-C95B-481E-9090-4B7BCF3B56CE}" destId="{D76CEF15-AD37-4FF7-A9D9-F30101483B47}" srcOrd="6" destOrd="0" presId="urn:microsoft.com/office/officeart/2005/8/layout/cycle5"/>
    <dgm:cxn modelId="{EECFD72A-C67C-407F-9B49-594B3560B200}" type="presParOf" srcId="{5C1B40A2-C95B-481E-9090-4B7BCF3B56CE}" destId="{89825730-0866-4745-85D0-1D1DCFBF2A18}" srcOrd="7" destOrd="0" presId="urn:microsoft.com/office/officeart/2005/8/layout/cycle5"/>
    <dgm:cxn modelId="{4AC76698-8FAF-4719-A199-9F81FDE8AF78}" type="presParOf" srcId="{5C1B40A2-C95B-481E-9090-4B7BCF3B56CE}" destId="{DA554C6D-A2BD-4B94-802C-6C55DB9F2BF8}" srcOrd="8" destOrd="0" presId="urn:microsoft.com/office/officeart/2005/8/layout/cycle5"/>
    <dgm:cxn modelId="{1551EEE5-FEBE-4AD2-9A45-92D55880D154}" type="presParOf" srcId="{5C1B40A2-C95B-481E-9090-4B7BCF3B56CE}" destId="{644BD4D3-8D2A-489F-BC0B-191B4AEF9533}" srcOrd="9" destOrd="0" presId="urn:microsoft.com/office/officeart/2005/8/layout/cycle5"/>
    <dgm:cxn modelId="{551B0B31-F9D5-4E34-8B58-94C0C20DABFE}" type="presParOf" srcId="{5C1B40A2-C95B-481E-9090-4B7BCF3B56CE}" destId="{DAC3B005-4E2A-4348-9B77-486F2914FE10}" srcOrd="10" destOrd="0" presId="urn:microsoft.com/office/officeart/2005/8/layout/cycle5"/>
    <dgm:cxn modelId="{43A89146-4D81-4BBE-AD9D-BC3EAF8A7987}" type="presParOf" srcId="{5C1B40A2-C95B-481E-9090-4B7BCF3B56CE}" destId="{2C814299-90FC-466A-8C27-58BBE7C3AD9B}" srcOrd="11" destOrd="0" presId="urn:microsoft.com/office/officeart/2005/8/layout/cycle5"/>
    <dgm:cxn modelId="{3A00694A-CF67-4C8F-8FCA-814AFCD6B209}" type="presParOf" srcId="{5C1B40A2-C95B-481E-9090-4B7BCF3B56CE}" destId="{03867FA4-A613-4921-92BD-CBD0DE5AF6C1}" srcOrd="12" destOrd="0" presId="urn:microsoft.com/office/officeart/2005/8/layout/cycle5"/>
    <dgm:cxn modelId="{2E113D8D-A99A-4D4A-8877-C82B9E2905AC}" type="presParOf" srcId="{5C1B40A2-C95B-481E-9090-4B7BCF3B56CE}" destId="{A543EB03-7087-4967-BA16-52B020590675}" srcOrd="13" destOrd="0" presId="urn:microsoft.com/office/officeart/2005/8/layout/cycle5"/>
    <dgm:cxn modelId="{3758A916-8670-43B4-AEBD-69A121FE7763}" type="presParOf" srcId="{5C1B40A2-C95B-481E-9090-4B7BCF3B56CE}" destId="{191E1915-7B43-453A-9B3B-8BE365BAB7F0}" srcOrd="14" destOrd="0" presId="urn:microsoft.com/office/officeart/2005/8/layout/cycle5"/>
    <dgm:cxn modelId="{35C4F830-BEEE-4FBC-A3C5-D3DAD4B2048A}" type="presParOf" srcId="{5C1B40A2-C95B-481E-9090-4B7BCF3B56CE}" destId="{529DDF86-EE24-4644-BF9F-F7994B1A08DB}" srcOrd="15" destOrd="0" presId="urn:microsoft.com/office/officeart/2005/8/layout/cycle5"/>
    <dgm:cxn modelId="{0F6F324A-3413-4E9A-B603-1ED3EE4D1AE2}" type="presParOf" srcId="{5C1B40A2-C95B-481E-9090-4B7BCF3B56CE}" destId="{273D6908-0A8E-4F45-889A-67CE25D68E3E}" srcOrd="16" destOrd="0" presId="urn:microsoft.com/office/officeart/2005/8/layout/cycle5"/>
    <dgm:cxn modelId="{C3037974-F3DB-4168-B100-30D7AD1F3895}" type="presParOf" srcId="{5C1B40A2-C95B-481E-9090-4B7BCF3B56CE}" destId="{B61698C4-7017-4D89-87F7-56075D701F9E}" srcOrd="17" destOrd="0" presId="urn:microsoft.com/office/officeart/2005/8/layout/cycle5"/>
    <dgm:cxn modelId="{72597E59-C96E-4E44-B3BE-5E529510FF04}" type="presParOf" srcId="{5C1B40A2-C95B-481E-9090-4B7BCF3B56CE}" destId="{E20084B0-DED3-4DEB-8998-F77FEE57635D}" srcOrd="18" destOrd="0" presId="urn:microsoft.com/office/officeart/2005/8/layout/cycle5"/>
    <dgm:cxn modelId="{06BE7470-07DC-4983-8206-CD7724896639}" type="presParOf" srcId="{5C1B40A2-C95B-481E-9090-4B7BCF3B56CE}" destId="{284E5A02-1953-4AC1-8DE5-B9171905FABE}" srcOrd="19" destOrd="0" presId="urn:microsoft.com/office/officeart/2005/8/layout/cycle5"/>
    <dgm:cxn modelId="{271460B6-217A-43AA-9F92-01EA2DAE8B62}" type="presParOf" srcId="{5C1B40A2-C95B-481E-9090-4B7BCF3B56CE}" destId="{37B34B6A-4DCE-4DE3-951A-2EF6B41DAEEC}" srcOrd="20" destOrd="0" presId="urn:microsoft.com/office/officeart/2005/8/layout/cycle5"/>
    <dgm:cxn modelId="{35E9C328-7CD8-40EF-82A1-83FA91A2A4E6}" type="presParOf" srcId="{5C1B40A2-C95B-481E-9090-4B7BCF3B56CE}" destId="{26BC9EC0-F33D-4C53-893E-E607BC23B588}" srcOrd="21" destOrd="0" presId="urn:microsoft.com/office/officeart/2005/8/layout/cycle5"/>
    <dgm:cxn modelId="{670AEDE0-01CD-45BE-A090-9C4881CAAB4E}" type="presParOf" srcId="{5C1B40A2-C95B-481E-9090-4B7BCF3B56CE}" destId="{AAF36583-BB7F-476C-A980-E0851D9947DB}" srcOrd="22" destOrd="0" presId="urn:microsoft.com/office/officeart/2005/8/layout/cycle5"/>
    <dgm:cxn modelId="{BFCBC9EB-59F1-4DF8-86F1-D97A7B12799F}" type="presParOf" srcId="{5C1B40A2-C95B-481E-9090-4B7BCF3B56CE}" destId="{6B2E63ED-B4B9-4312-8B34-C6298E61E31E}" srcOrd="23" destOrd="0" presId="urn:microsoft.com/office/officeart/2005/8/layout/cycle5"/>
  </dgm:cxnLst>
  <dgm:bg>
    <a:noFill/>
  </dgm:bg>
  <dgm:whole>
    <a:ln w="31750">
      <a:prstDash val="sysDot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/>
      <dgm:spPr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000" dirty="0" smtClean="0"/>
            <a:t>100%</a:t>
          </a:r>
          <a:endParaRPr lang="ru-RU" sz="1000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/>
      <dgm:spPr>
        <a:solidFill>
          <a:srgbClr val="C000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000" dirty="0" smtClean="0"/>
            <a:t>10 %</a:t>
          </a:r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F02098B4-67F8-46DD-9118-93CB2FF90195}">
      <dgm:prSet phldrT="[Текст]" custT="1"/>
      <dgm:spPr>
        <a:noFill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8F869DC3-E1B0-48DC-8BEC-B83C5B3DFD96}" type="parTrans" cxnId="{2E44F378-7F3C-4A2C-B05B-6D6AF4EB07FC}">
      <dgm:prSet/>
      <dgm:spPr/>
      <dgm:t>
        <a:bodyPr/>
        <a:lstStyle/>
        <a:p>
          <a:endParaRPr lang="ru-RU"/>
        </a:p>
      </dgm:t>
    </dgm:pt>
    <dgm:pt modelId="{B2A7E9FD-5F53-40B0-97F0-A93C3EB484D5}" type="sibTrans" cxnId="{2E44F378-7F3C-4A2C-B05B-6D6AF4EB07FC}">
      <dgm:prSet/>
      <dgm:spPr/>
      <dgm:t>
        <a:bodyPr/>
        <a:lstStyle/>
        <a:p>
          <a:endParaRPr lang="ru-RU"/>
        </a:p>
      </dgm:t>
    </dgm:pt>
    <dgm:pt modelId="{61D5DE96-7851-46AA-A4F0-2DD34D193E20}">
      <dgm:prSet custT="1"/>
      <dgm:spPr>
        <a:noFill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sz="1600" b="1" dirty="0" smtClean="0"/>
        </a:p>
        <a:p>
          <a:r>
            <a:rPr lang="ru-RU" sz="1600" b="1" dirty="0" smtClean="0"/>
            <a:t>Бюджет г. Змеиногорска</a:t>
          </a:r>
          <a:endParaRPr lang="ru-RU" sz="1600" b="1" dirty="0"/>
        </a:p>
      </dgm:t>
    </dgm:pt>
    <dgm:pt modelId="{BFB5431E-DF58-49F2-B7F5-8CCF1520B884}" type="parTrans" cxnId="{4C7982BC-4CAE-4412-83B2-398AA8EA1134}">
      <dgm:prSet/>
      <dgm:spPr/>
      <dgm:t>
        <a:bodyPr/>
        <a:lstStyle/>
        <a:p>
          <a:endParaRPr lang="ru-RU"/>
        </a:p>
      </dgm:t>
    </dgm:pt>
    <dgm:pt modelId="{D7DCFB1B-AE2E-4824-BB3C-B17CE1D5E223}" type="sibTrans" cxnId="{4C7982BC-4CAE-4412-83B2-398AA8EA1134}">
      <dgm:prSet/>
      <dgm:spPr/>
      <dgm:t>
        <a:bodyPr/>
        <a:lstStyle/>
        <a:p>
          <a:endParaRPr lang="ru-RU"/>
        </a:p>
      </dgm:t>
    </dgm:pt>
    <dgm:pt modelId="{BC3306F7-44AC-45DA-86D9-5AE1DE1D03C0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B3D7ED93-C218-40BD-AD94-9F714A6E1154}" type="parTrans" cxnId="{A9DE8FC6-FE95-45C4-8104-EF377237B774}">
      <dgm:prSet/>
      <dgm:spPr/>
      <dgm:t>
        <a:bodyPr/>
        <a:lstStyle/>
        <a:p>
          <a:endParaRPr lang="ru-RU"/>
        </a:p>
      </dgm:t>
    </dgm:pt>
    <dgm:pt modelId="{5734D57F-8606-4BDA-8919-35D039BCDF00}" type="sibTrans" cxnId="{A9DE8FC6-FE95-45C4-8104-EF377237B774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57925" custLinFactY="81888" custLinFactNeighborX="-18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AD0151-5F75-4CD5-9BB1-9217FFA57A95}" type="pres">
      <dgm:prSet presAssocID="{1B7A0A27-9FE2-4D33-B974-831F9987129A}" presName="item1" presStyleLbl="node1" presStyleIdx="0" presStyleCnt="3" custScaleX="163375" custScaleY="162498" custLinFactY="-69668" custLinFactNeighborX="4778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8BD51-9678-4D69-8B76-C155D89DFC71}" type="pres">
      <dgm:prSet presAssocID="{BC3306F7-44AC-45DA-86D9-5AE1DE1D03C0}" presName="item2" presStyleLbl="node1" presStyleIdx="1" presStyleCnt="3" custScaleX="150948" custScaleY="165843" custLinFactY="-9434" custLinFactNeighborX="-3905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9AF498-E154-41EB-B30E-867A59F79A60}" type="pres">
      <dgm:prSet presAssocID="{61D5DE96-7851-46AA-A4F0-2DD34D193E20}" presName="item3" presStyleLbl="node1" presStyleIdx="2" presStyleCnt="3" custScaleX="164692" custScaleY="138825" custLinFactNeighborX="-53691" custLinFactNeighborY="6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8930" custLinFactNeighborY="-20549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9C8E751-1B54-4692-ADE9-07DBDF411924}" type="presOf" srcId="{1B7A0A27-9FE2-4D33-B974-831F9987129A}" destId="{E8A8BD51-9678-4D69-8B76-C155D89DFC71}" srcOrd="0" destOrd="0" presId="urn:microsoft.com/office/officeart/2005/8/layout/funnel1"/>
    <dgm:cxn modelId="{A9DE8FC6-FE95-45C4-8104-EF377237B774}" srcId="{633FB53C-5707-438F-9EB8-EA6BD6263492}" destId="{BC3306F7-44AC-45DA-86D9-5AE1DE1D03C0}" srcOrd="2" destOrd="0" parTransId="{B3D7ED93-C218-40BD-AD94-9F714A6E1154}" sibTransId="{5734D57F-8606-4BDA-8919-35D039BCDF00}"/>
    <dgm:cxn modelId="{0997EAD2-38FD-4C19-9185-BF29DE9F9E85}" type="presOf" srcId="{633FB53C-5707-438F-9EB8-EA6BD6263492}" destId="{CE657086-2CE5-4289-87D9-AD74AA654A5A}" srcOrd="0" destOrd="0" presId="urn:microsoft.com/office/officeart/2005/8/layout/funnel1"/>
    <dgm:cxn modelId="{BF70E891-5876-47D9-9ADA-78A47269DC81}" srcId="{633FB53C-5707-438F-9EB8-EA6BD6263492}" destId="{1B7A0A27-9FE2-4D33-B974-831F9987129A}" srcOrd="1" destOrd="0" parTransId="{D7E9CBFE-FDCB-4779-9DAA-4FE940DC4826}" sibTransId="{69616B3F-3997-41EA-95C6-BB9B296237A7}"/>
    <dgm:cxn modelId="{659F0979-C54E-49FD-9F1D-CC04DE5CFD74}" type="presOf" srcId="{61D5DE96-7851-46AA-A4F0-2DD34D193E20}" destId="{F85F8655-39B5-4D64-8864-1FE4DFD13925}" srcOrd="0" destOrd="0" presId="urn:microsoft.com/office/officeart/2005/8/layout/funnel1"/>
    <dgm:cxn modelId="{A62E2CE2-92A6-4B8B-84C9-838CA79C432C}" type="presOf" srcId="{BF60C060-3180-409F-9C41-5F077E3978B6}" destId="{949AF498-E154-41EB-B30E-867A59F79A60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85502524-375D-4A6A-8856-84035361A7E1}" type="presOf" srcId="{BC3306F7-44AC-45DA-86D9-5AE1DE1D03C0}" destId="{F1AD0151-5F75-4CD5-9BB1-9217FFA57A95}" srcOrd="0" destOrd="0" presId="urn:microsoft.com/office/officeart/2005/8/layout/funnel1"/>
    <dgm:cxn modelId="{2E44F378-7F3C-4A2C-B05B-6D6AF4EB07FC}" srcId="{633FB53C-5707-438F-9EB8-EA6BD6263492}" destId="{F02098B4-67F8-46DD-9118-93CB2FF90195}" srcOrd="4" destOrd="0" parTransId="{8F869DC3-E1B0-48DC-8BEC-B83C5B3DFD96}" sibTransId="{B2A7E9FD-5F53-40B0-97F0-A93C3EB484D5}"/>
    <dgm:cxn modelId="{4C7982BC-4CAE-4412-83B2-398AA8EA1134}" srcId="{633FB53C-5707-438F-9EB8-EA6BD6263492}" destId="{61D5DE96-7851-46AA-A4F0-2DD34D193E20}" srcOrd="3" destOrd="0" parTransId="{BFB5431E-DF58-49F2-B7F5-8CCF1520B884}" sibTransId="{D7DCFB1B-AE2E-4824-BB3C-B17CE1D5E223}"/>
    <dgm:cxn modelId="{0AA0287D-5F0E-4B05-ABC1-63EEA4026FA2}" type="presParOf" srcId="{CE657086-2CE5-4289-87D9-AD74AA654A5A}" destId="{3DEFD9A4-716A-41AF-833F-4634F7061FA3}" srcOrd="0" destOrd="0" presId="urn:microsoft.com/office/officeart/2005/8/layout/funnel1"/>
    <dgm:cxn modelId="{81E2448E-C45D-4811-BBE7-01F91A9E1658}" type="presParOf" srcId="{CE657086-2CE5-4289-87D9-AD74AA654A5A}" destId="{277341DB-90E9-434B-9934-88E8F086D5F7}" srcOrd="1" destOrd="0" presId="urn:microsoft.com/office/officeart/2005/8/layout/funnel1"/>
    <dgm:cxn modelId="{1A222E7E-2F3A-4B54-BE60-6C553E45B88E}" type="presParOf" srcId="{CE657086-2CE5-4289-87D9-AD74AA654A5A}" destId="{F85F8655-39B5-4D64-8864-1FE4DFD13925}" srcOrd="2" destOrd="0" presId="urn:microsoft.com/office/officeart/2005/8/layout/funnel1"/>
    <dgm:cxn modelId="{63E3CB71-CFE0-46C4-BB8A-FA56D7BE2571}" type="presParOf" srcId="{CE657086-2CE5-4289-87D9-AD74AA654A5A}" destId="{F1AD0151-5F75-4CD5-9BB1-9217FFA57A95}" srcOrd="3" destOrd="0" presId="urn:microsoft.com/office/officeart/2005/8/layout/funnel1"/>
    <dgm:cxn modelId="{BFC64378-3F80-4547-AA92-D7832E2978FD}" type="presParOf" srcId="{CE657086-2CE5-4289-87D9-AD74AA654A5A}" destId="{E8A8BD51-9678-4D69-8B76-C155D89DFC71}" srcOrd="4" destOrd="0" presId="urn:microsoft.com/office/officeart/2005/8/layout/funnel1"/>
    <dgm:cxn modelId="{EF0DB326-F43A-4D9A-A8E4-738DB3133522}" type="presParOf" srcId="{CE657086-2CE5-4289-87D9-AD74AA654A5A}" destId="{949AF498-E154-41EB-B30E-867A59F79A60}" srcOrd="5" destOrd="0" presId="urn:microsoft.com/office/officeart/2005/8/layout/funnel1"/>
    <dgm:cxn modelId="{3B25A2F5-EF80-43A3-9D32-E99BB3D7052E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2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FD04B199-7F9C-4A04-9F35-7EB063C8EA39}">
      <dgm:prSet/>
      <dgm:spPr/>
      <dgm:t>
        <a:bodyPr/>
        <a:lstStyle/>
        <a:p>
          <a:endParaRPr lang="ru-RU"/>
        </a:p>
      </dgm:t>
    </dgm:pt>
    <dgm:pt modelId="{5637448A-8729-406F-883F-605B3D3D8DF4}" type="parTrans" cxnId="{FD143C91-FC34-49A7-8C4B-031C7958407B}">
      <dgm:prSet/>
      <dgm:spPr/>
      <dgm:t>
        <a:bodyPr/>
        <a:lstStyle/>
        <a:p>
          <a:endParaRPr lang="ru-RU"/>
        </a:p>
      </dgm:t>
    </dgm:pt>
    <dgm:pt modelId="{2B74EC4A-48E8-4601-BA9C-FA930E59ED71}" type="sibTrans" cxnId="{FD143C91-FC34-49A7-8C4B-031C7958407B}">
      <dgm:prSet/>
      <dgm:spPr/>
      <dgm:t>
        <a:bodyPr/>
        <a:lstStyle/>
        <a:p>
          <a:endParaRPr lang="ru-RU"/>
        </a:p>
      </dgm:t>
    </dgm:pt>
    <dgm:pt modelId="{350B3AD7-811C-4847-9E80-62FBC7CA3F6C}">
      <dgm:prSet/>
      <dgm:spPr/>
      <dgm:t>
        <a:bodyPr/>
        <a:lstStyle/>
        <a:p>
          <a:endParaRPr lang="ru-RU"/>
        </a:p>
      </dgm:t>
    </dgm:pt>
    <dgm:pt modelId="{ED7B385A-6634-4D82-89C2-1386F2C95605}" type="parTrans" cxnId="{0E90DDBE-3227-4E4D-B2D2-A18B232E8D56}">
      <dgm:prSet/>
      <dgm:spPr/>
      <dgm:t>
        <a:bodyPr/>
        <a:lstStyle/>
        <a:p>
          <a:endParaRPr lang="ru-RU"/>
        </a:p>
      </dgm:t>
    </dgm:pt>
    <dgm:pt modelId="{A24C70F2-A072-4113-81A5-8A36AD9D9214}" type="sibTrans" cxnId="{0E90DDBE-3227-4E4D-B2D2-A18B232E8D56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2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2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2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2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2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2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2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2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2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96294-4DF7-46BC-BA48-39F1C3C3FCEB}" type="pres">
      <dgm:prSet presAssocID="{5637448A-8729-406F-883F-605B3D3D8DF4}" presName="parTrans" presStyleLbl="sibTrans2D1" presStyleIdx="10" presStyleCnt="12"/>
      <dgm:spPr/>
      <dgm:t>
        <a:bodyPr/>
        <a:lstStyle/>
        <a:p>
          <a:endParaRPr lang="ru-RU"/>
        </a:p>
      </dgm:t>
    </dgm:pt>
    <dgm:pt modelId="{6E574C83-A101-44C1-AB81-959AFCD968B2}" type="pres">
      <dgm:prSet presAssocID="{5637448A-8729-406F-883F-605B3D3D8DF4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5741611F-105B-4854-A2FE-414C67E24F68}" type="pres">
      <dgm:prSet presAssocID="{FD04B199-7F9C-4A04-9F35-7EB063C8EA39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DB65A-05AB-4564-BE5D-6FFBF71921B4}" type="pres">
      <dgm:prSet presAssocID="{ED7B385A-6634-4D82-89C2-1386F2C95605}" presName="parTrans" presStyleLbl="sibTrans2D1" presStyleIdx="11" presStyleCnt="12"/>
      <dgm:spPr/>
      <dgm:t>
        <a:bodyPr/>
        <a:lstStyle/>
        <a:p>
          <a:endParaRPr lang="ru-RU"/>
        </a:p>
      </dgm:t>
    </dgm:pt>
    <dgm:pt modelId="{C9CA3B40-6D26-47F0-BBC2-B3888A79B5E8}" type="pres">
      <dgm:prSet presAssocID="{ED7B385A-6634-4D82-89C2-1386F2C95605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1C5F3B39-F20D-4161-8CEC-ED9237F01A38}" type="pres">
      <dgm:prSet presAssocID="{350B3AD7-811C-4847-9E80-62FBC7CA3F6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312B5-A22B-4537-95A1-75064EB56E85}" type="presOf" srcId="{6598F354-400C-439C-BDD5-729D663E252E}" destId="{F326903B-AF5C-41D9-A950-9DE60C069BDF}" srcOrd="1" destOrd="0" presId="urn:microsoft.com/office/officeart/2005/8/layout/radial5"/>
    <dgm:cxn modelId="{ED54F3FE-0653-4B58-89CD-E573EC5C8FB0}" type="presOf" srcId="{AA0A2BD5-A368-4F17-8E9D-23F1FC377812}" destId="{EB1C3899-7B42-47CD-912B-DD035472498D}" srcOrd="0" destOrd="0" presId="urn:microsoft.com/office/officeart/2005/8/layout/radial5"/>
    <dgm:cxn modelId="{D1543031-69B2-41AD-8169-A36DA1A4305B}" type="presOf" srcId="{C021BE46-16AF-4372-B2A0-67875E2C82CF}" destId="{DA660ED5-C4B7-4208-928A-B8DD66837486}" srcOrd="1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EBC1C665-FFA1-4F1B-AAA8-156D2B58FC6C}" type="presOf" srcId="{A8FC0520-4E1C-47C9-9459-5A566E2A3269}" destId="{E7EAB10C-E176-4610-B2C6-BE8F83AD0F9B}" srcOrd="0" destOrd="0" presId="urn:microsoft.com/office/officeart/2005/8/layout/radial5"/>
    <dgm:cxn modelId="{43F30109-B8AF-4111-9241-32134678032D}" type="presOf" srcId="{ED7B385A-6634-4D82-89C2-1386F2C95605}" destId="{C9CA3B40-6D26-47F0-BBC2-B3888A79B5E8}" srcOrd="1" destOrd="0" presId="urn:microsoft.com/office/officeart/2005/8/layout/radial5"/>
    <dgm:cxn modelId="{C20860BF-BBB4-4A24-A407-46F05DDE4C20}" type="presOf" srcId="{D2A69AB7-A0A6-4501-95CD-2902A3384DE3}" destId="{FED909B6-8F19-4D98-AAC2-EBEEF4830C2B}" srcOrd="0" destOrd="0" presId="urn:microsoft.com/office/officeart/2005/8/layout/radial5"/>
    <dgm:cxn modelId="{2A1CBEB4-A4D5-482B-A4A0-FBFF06EB747D}" type="presOf" srcId="{FD04B199-7F9C-4A04-9F35-7EB063C8EA39}" destId="{5741611F-105B-4854-A2FE-414C67E24F68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E2B7BD15-9F16-46FA-A38B-7A4466585AE4}" type="presOf" srcId="{08170AFC-8E89-4179-A96D-636AFFD8C3F3}" destId="{53D78D63-5F88-4163-9535-46A64127BD3A}" srcOrd="1" destOrd="0" presId="urn:microsoft.com/office/officeart/2005/8/layout/radial5"/>
    <dgm:cxn modelId="{0E90DDBE-3227-4E4D-B2D2-A18B232E8D56}" srcId="{6F647F05-65E5-443B-9310-4AF895EEC1B0}" destId="{350B3AD7-811C-4847-9E80-62FBC7CA3F6C}" srcOrd="11" destOrd="0" parTransId="{ED7B385A-6634-4D82-89C2-1386F2C95605}" sibTransId="{A24C70F2-A072-4113-81A5-8A36AD9D9214}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3D1A488C-3178-46B7-82B8-5C80D08438EB}" type="presOf" srcId="{ED7B385A-6634-4D82-89C2-1386F2C95605}" destId="{CFFDB65A-05AB-4564-BE5D-6FFBF71921B4}" srcOrd="0" destOrd="0" presId="urn:microsoft.com/office/officeart/2005/8/layout/radial5"/>
    <dgm:cxn modelId="{DA7D39A4-C5DD-4815-A365-8D758A3A2614}" type="presOf" srcId="{6598F354-400C-439C-BDD5-729D663E252E}" destId="{FA950D33-9BD9-4D37-A533-789F5554AFB5}" srcOrd="0" destOrd="0" presId="urn:microsoft.com/office/officeart/2005/8/layout/radial5"/>
    <dgm:cxn modelId="{6CF24A19-26A2-452C-93B9-75F0EFDE2226}" type="presOf" srcId="{77DF95E1-3397-43CE-99EF-E82D1E9B2066}" destId="{4273F29E-B93C-44D6-A671-FCDC77ED9BA3}" srcOrd="1" destOrd="0" presId="urn:microsoft.com/office/officeart/2005/8/layout/radial5"/>
    <dgm:cxn modelId="{5357C9D7-5F39-406D-8FBD-D2270077E18B}" type="presOf" srcId="{77DF95E1-3397-43CE-99EF-E82D1E9B2066}" destId="{7A035AEB-3A20-4DC3-9A60-032AB2743B03}" srcOrd="0" destOrd="0" presId="urn:microsoft.com/office/officeart/2005/8/layout/radial5"/>
    <dgm:cxn modelId="{D0D649E5-D436-44AB-8725-8B073267D1E7}" type="presOf" srcId="{90B43A1C-85AB-40E4-9687-2313E85E0399}" destId="{0A6C1809-69AA-4BA6-8257-5A11C3557B45}" srcOrd="0" destOrd="0" presId="urn:microsoft.com/office/officeart/2005/8/layout/radial5"/>
    <dgm:cxn modelId="{0A97A070-576E-4A6A-9DDC-4F58B5E0C447}" type="presOf" srcId="{637E412C-91EE-486E-8354-15F2384BE3EA}" destId="{D8B200F5-4D07-49B2-A587-C2FE6CEC49F8}" srcOrd="0" destOrd="0" presId="urn:microsoft.com/office/officeart/2005/8/layout/radial5"/>
    <dgm:cxn modelId="{D32FBCD3-19EE-4A35-80AF-DCC60D7BC885}" type="presOf" srcId="{5637448A-8729-406F-883F-605B3D3D8DF4}" destId="{6E574C83-A101-44C1-AB81-959AFCD968B2}" srcOrd="1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E889143D-B478-4B8A-B364-2E1565DEABE0}" type="presOf" srcId="{CCCDC2A1-B573-48DB-AE6D-1F76901F1671}" destId="{C481485E-E38C-4518-A609-8D1D62CF917B}" srcOrd="0" destOrd="0" presId="urn:microsoft.com/office/officeart/2005/8/layout/radial5"/>
    <dgm:cxn modelId="{898A2D91-16DE-40B1-85BA-AE4C6E2C7957}" type="presOf" srcId="{4B1A8440-411B-4A5D-AFC7-3583C59ADD0E}" destId="{73BC26A8-8D0F-45E6-9E3B-37EADD227262}" srcOrd="0" destOrd="0" presId="urn:microsoft.com/office/officeart/2005/8/layout/radial5"/>
    <dgm:cxn modelId="{EF18CA15-FB60-41DE-B00B-FB8C4C901E3C}" type="presOf" srcId="{6B4A9C71-5243-4375-98C7-BA189146832B}" destId="{8B82EA68-B59A-424E-9756-C221A13DB47F}" srcOrd="0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95388709-E76C-4FB4-B3E2-562F4F7B97D2}" type="presOf" srcId="{8D513BD1-7137-4BB2-A1F4-1B02EFB0F34F}" destId="{4731EA70-1FA8-49F5-A6BF-4AE9CB97C303}" srcOrd="0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78E8C9AF-2989-41E5-B79C-BDC37C9F32B8}" type="presOf" srcId="{082CE592-953F-441B-B0C2-F864433A8493}" destId="{839DF450-14DD-4280-9AEE-DA73938E9B9D}" srcOrd="1" destOrd="0" presId="urn:microsoft.com/office/officeart/2005/8/layout/radial5"/>
    <dgm:cxn modelId="{169E8329-689D-4F24-ACFE-67143EECAC9B}" type="presOf" srcId="{62E153EB-408C-4CB3-B6CA-2A439518E14B}" destId="{83F11675-07D9-406F-853D-13FD28BBB805}" srcOrd="0" destOrd="0" presId="urn:microsoft.com/office/officeart/2005/8/layout/radial5"/>
    <dgm:cxn modelId="{017D1BCC-BF7D-4B7F-BE89-38026CE8EE67}" type="presOf" srcId="{BC4B6763-2F33-4CCB-B9CC-377BBD0F0800}" destId="{A0B7EB92-DF16-476D-BB87-6C0D26E26F61}" srcOrd="0" destOrd="0" presId="urn:microsoft.com/office/officeart/2005/8/layout/radial5"/>
    <dgm:cxn modelId="{FD143C91-FC34-49A7-8C4B-031C7958407B}" srcId="{6F647F05-65E5-443B-9310-4AF895EEC1B0}" destId="{FD04B199-7F9C-4A04-9F35-7EB063C8EA39}" srcOrd="10" destOrd="0" parTransId="{5637448A-8729-406F-883F-605B3D3D8DF4}" sibTransId="{2B74EC4A-48E8-4601-BA9C-FA930E59ED71}"/>
    <dgm:cxn modelId="{1563AD03-EE4C-421A-8E4C-A2AEF8BB356E}" type="presOf" srcId="{350B3AD7-811C-4847-9E80-62FBC7CA3F6C}" destId="{1C5F3B39-F20D-4161-8CEC-ED9237F01A38}" srcOrd="0" destOrd="0" presId="urn:microsoft.com/office/officeart/2005/8/layout/radial5"/>
    <dgm:cxn modelId="{2F27FDE1-3F18-4BBF-94FF-C2190B68BA68}" type="presOf" srcId="{BC4B6763-2F33-4CCB-B9CC-377BBD0F0800}" destId="{E3A5A4EE-729B-477E-AEA8-7FC61FA6B941}" srcOrd="1" destOrd="0" presId="urn:microsoft.com/office/officeart/2005/8/layout/radial5"/>
    <dgm:cxn modelId="{8F6B4559-0926-4A7E-8BB4-E2A818801AC4}" type="presOf" srcId="{08170AFC-8E89-4179-A96D-636AFFD8C3F3}" destId="{DF27FC25-052B-426A-9E06-117E992234F6}" srcOrd="0" destOrd="0" presId="urn:microsoft.com/office/officeart/2005/8/layout/radial5"/>
    <dgm:cxn modelId="{34187E83-94CD-442B-ABC5-126FD8F6828D}" type="presOf" srcId="{6F647F05-65E5-443B-9310-4AF895EEC1B0}" destId="{ED72E44C-8498-48F8-9652-E5DD6AC5818D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0370DD97-59E0-4CFD-9E24-621EEE57670C}" type="presOf" srcId="{9DEE7B50-C1CB-48D2-999B-DF1098A88396}" destId="{881BA4B6-6173-4BE7-ACB0-127409627ABA}" srcOrd="1" destOrd="0" presId="urn:microsoft.com/office/officeart/2005/8/layout/radial5"/>
    <dgm:cxn modelId="{1CE482A1-A0A0-4845-8406-29116AC89FA4}" type="presOf" srcId="{5637448A-8729-406F-883F-605B3D3D8DF4}" destId="{06E96294-4DF7-46BC-BA48-39F1C3C3FCEB}" srcOrd="0" destOrd="0" presId="urn:microsoft.com/office/officeart/2005/8/layout/radial5"/>
    <dgm:cxn modelId="{8C00689F-F253-4E85-9268-66A5D984DF8D}" type="presOf" srcId="{D78F1D4C-A2EF-4C56-940B-FB3F18A7298D}" destId="{EDA34655-9131-4731-957F-5382F53A0660}" srcOrd="0" destOrd="0" presId="urn:microsoft.com/office/officeart/2005/8/layout/radial5"/>
    <dgm:cxn modelId="{1F066901-D632-4594-B8F6-7E59EFE4382B}" type="presOf" srcId="{D63A74EC-A1EC-4823-AB28-835C2DE63D58}" destId="{E2EC1D87-F728-458A-8AB1-7A3D78F9D25E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7E4276B7-C6F7-43FF-81F1-FB381673526E}" type="presOf" srcId="{420BA717-63F2-4ED1-9193-BDF0AD7BC7EB}" destId="{FFE63D16-C443-42C8-BB30-4CA61876A647}" srcOrd="0" destOrd="0" presId="urn:microsoft.com/office/officeart/2005/8/layout/radial5"/>
    <dgm:cxn modelId="{ECDE17D3-B726-418A-939F-196331F0112F}" type="presOf" srcId="{9DEE7B50-C1CB-48D2-999B-DF1098A88396}" destId="{2F5553CB-2478-4421-B002-5FA728364A78}" srcOrd="0" destOrd="0" presId="urn:microsoft.com/office/officeart/2005/8/layout/radial5"/>
    <dgm:cxn modelId="{2A7A513E-A8FD-4670-A544-BFC1EDA287D4}" type="presOf" srcId="{8D513BD1-7137-4BB2-A1F4-1B02EFB0F34F}" destId="{8D15C70B-27DC-4BC4-8B54-1A6B8CC1DBC1}" srcOrd="1" destOrd="0" presId="urn:microsoft.com/office/officeart/2005/8/layout/radial5"/>
    <dgm:cxn modelId="{A0C215B0-ABD8-4A90-9A1F-5DF2BA324174}" type="presOf" srcId="{C021BE46-16AF-4372-B2A0-67875E2C82CF}" destId="{06F93DE9-E67A-4CE1-BC6B-5C458B1137B0}" srcOrd="0" destOrd="0" presId="urn:microsoft.com/office/officeart/2005/8/layout/radial5"/>
    <dgm:cxn modelId="{0C7ABF55-FA58-4DA8-9597-E926ED8E6E11}" type="presOf" srcId="{A8FC0520-4E1C-47C9-9459-5A566E2A3269}" destId="{47F0322C-5978-482D-A409-1280E22C6D82}" srcOrd="1" destOrd="0" presId="urn:microsoft.com/office/officeart/2005/8/layout/radial5"/>
    <dgm:cxn modelId="{85B8B0C0-F39E-49C9-ADA2-76D7BD0D1C07}" type="presOf" srcId="{CCCDC2A1-B573-48DB-AE6D-1F76901F1671}" destId="{DB024BEC-8C88-4F07-BCA5-811E266A083B}" srcOrd="1" destOrd="0" presId="urn:microsoft.com/office/officeart/2005/8/layout/radial5"/>
    <dgm:cxn modelId="{ACB00693-E6B2-476D-B320-71FB9BE1BFDF}" type="presOf" srcId="{9F96D360-CB55-48DB-9778-BF90DCE1129E}" destId="{69EA0517-EDCB-4CEB-899F-D56DCF7B4404}" srcOrd="0" destOrd="0" presId="urn:microsoft.com/office/officeart/2005/8/layout/radial5"/>
    <dgm:cxn modelId="{F5A7A0F4-DF0E-4D3D-A502-FC008E132E7C}" type="presOf" srcId="{082CE592-953F-441B-B0C2-F864433A8493}" destId="{A0E222DD-64BD-4A89-BBB9-2B80D8318D4A}" srcOrd="0" destOrd="0" presId="urn:microsoft.com/office/officeart/2005/8/layout/radial5"/>
    <dgm:cxn modelId="{BAD3E873-735F-4CCC-B16D-E68CF6F455EE}" type="presParOf" srcId="{8B82EA68-B59A-424E-9756-C221A13DB47F}" destId="{ED72E44C-8498-48F8-9652-E5DD6AC5818D}" srcOrd="0" destOrd="0" presId="urn:microsoft.com/office/officeart/2005/8/layout/radial5"/>
    <dgm:cxn modelId="{1BD75E63-F609-444E-B0E7-970EC67F63AF}" type="presParOf" srcId="{8B82EA68-B59A-424E-9756-C221A13DB47F}" destId="{4731EA70-1FA8-49F5-A6BF-4AE9CB97C303}" srcOrd="1" destOrd="0" presId="urn:microsoft.com/office/officeart/2005/8/layout/radial5"/>
    <dgm:cxn modelId="{641826E0-41D9-4EA5-8D84-94E32C482DDF}" type="presParOf" srcId="{4731EA70-1FA8-49F5-A6BF-4AE9CB97C303}" destId="{8D15C70B-27DC-4BC4-8B54-1A6B8CC1DBC1}" srcOrd="0" destOrd="0" presId="urn:microsoft.com/office/officeart/2005/8/layout/radial5"/>
    <dgm:cxn modelId="{C6A2D402-A1D9-4529-B5C2-49DAB2C98FA8}" type="presParOf" srcId="{8B82EA68-B59A-424E-9756-C221A13DB47F}" destId="{E2EC1D87-F728-458A-8AB1-7A3D78F9D25E}" srcOrd="2" destOrd="0" presId="urn:microsoft.com/office/officeart/2005/8/layout/radial5"/>
    <dgm:cxn modelId="{734B02A8-0ACB-4D6B-9CBA-63E4BECEBA43}" type="presParOf" srcId="{8B82EA68-B59A-424E-9756-C221A13DB47F}" destId="{A0E222DD-64BD-4A89-BBB9-2B80D8318D4A}" srcOrd="3" destOrd="0" presId="urn:microsoft.com/office/officeart/2005/8/layout/radial5"/>
    <dgm:cxn modelId="{8919FAAD-E532-4759-A781-58444B79F167}" type="presParOf" srcId="{A0E222DD-64BD-4A89-BBB9-2B80D8318D4A}" destId="{839DF450-14DD-4280-9AEE-DA73938E9B9D}" srcOrd="0" destOrd="0" presId="urn:microsoft.com/office/officeart/2005/8/layout/radial5"/>
    <dgm:cxn modelId="{6E5BEF5E-8A88-4DDE-A4E7-A0DD251CDFF6}" type="presParOf" srcId="{8B82EA68-B59A-424E-9756-C221A13DB47F}" destId="{73BC26A8-8D0F-45E6-9E3B-37EADD227262}" srcOrd="4" destOrd="0" presId="urn:microsoft.com/office/officeart/2005/8/layout/radial5"/>
    <dgm:cxn modelId="{9180E7CE-1F8B-4013-9AAD-5E660F49A69E}" type="presParOf" srcId="{8B82EA68-B59A-424E-9756-C221A13DB47F}" destId="{06F93DE9-E67A-4CE1-BC6B-5C458B1137B0}" srcOrd="5" destOrd="0" presId="urn:microsoft.com/office/officeart/2005/8/layout/radial5"/>
    <dgm:cxn modelId="{539B03E3-3C96-4577-A15A-0294A4E09DFC}" type="presParOf" srcId="{06F93DE9-E67A-4CE1-BC6B-5C458B1137B0}" destId="{DA660ED5-C4B7-4208-928A-B8DD66837486}" srcOrd="0" destOrd="0" presId="urn:microsoft.com/office/officeart/2005/8/layout/radial5"/>
    <dgm:cxn modelId="{E5267E7E-D115-4D6A-90F2-0EABCF809CA0}" type="presParOf" srcId="{8B82EA68-B59A-424E-9756-C221A13DB47F}" destId="{D8B200F5-4D07-49B2-A587-C2FE6CEC49F8}" srcOrd="6" destOrd="0" presId="urn:microsoft.com/office/officeart/2005/8/layout/radial5"/>
    <dgm:cxn modelId="{82778B7A-925F-47BD-9BB0-62CC175669BA}" type="presParOf" srcId="{8B82EA68-B59A-424E-9756-C221A13DB47F}" destId="{E7EAB10C-E176-4610-B2C6-BE8F83AD0F9B}" srcOrd="7" destOrd="0" presId="urn:microsoft.com/office/officeart/2005/8/layout/radial5"/>
    <dgm:cxn modelId="{A5E5FD1D-5D20-457C-A233-16D64D3E40E0}" type="presParOf" srcId="{E7EAB10C-E176-4610-B2C6-BE8F83AD0F9B}" destId="{47F0322C-5978-482D-A409-1280E22C6D82}" srcOrd="0" destOrd="0" presId="urn:microsoft.com/office/officeart/2005/8/layout/radial5"/>
    <dgm:cxn modelId="{39359418-76C2-4661-9094-3F5F4CAD4495}" type="presParOf" srcId="{8B82EA68-B59A-424E-9756-C221A13DB47F}" destId="{FFE63D16-C443-42C8-BB30-4CA61876A647}" srcOrd="8" destOrd="0" presId="urn:microsoft.com/office/officeart/2005/8/layout/radial5"/>
    <dgm:cxn modelId="{12BE7733-8976-4B4F-A1D6-E65949BE70DE}" type="presParOf" srcId="{8B82EA68-B59A-424E-9756-C221A13DB47F}" destId="{C481485E-E38C-4518-A609-8D1D62CF917B}" srcOrd="9" destOrd="0" presId="urn:microsoft.com/office/officeart/2005/8/layout/radial5"/>
    <dgm:cxn modelId="{67F4FD9B-9183-455D-B526-632B00157DB6}" type="presParOf" srcId="{C481485E-E38C-4518-A609-8D1D62CF917B}" destId="{DB024BEC-8C88-4F07-BCA5-811E266A083B}" srcOrd="0" destOrd="0" presId="urn:microsoft.com/office/officeart/2005/8/layout/radial5"/>
    <dgm:cxn modelId="{AA2D08CE-99E4-401C-9DFE-DF9D91C57107}" type="presParOf" srcId="{8B82EA68-B59A-424E-9756-C221A13DB47F}" destId="{0A6C1809-69AA-4BA6-8257-5A11C3557B45}" srcOrd="10" destOrd="0" presId="urn:microsoft.com/office/officeart/2005/8/layout/radial5"/>
    <dgm:cxn modelId="{785A54DE-126A-4367-B0BF-D932601E3C70}" type="presParOf" srcId="{8B82EA68-B59A-424E-9756-C221A13DB47F}" destId="{FA950D33-9BD9-4D37-A533-789F5554AFB5}" srcOrd="11" destOrd="0" presId="urn:microsoft.com/office/officeart/2005/8/layout/radial5"/>
    <dgm:cxn modelId="{B11B7820-8410-48A0-A228-B788DBE5CDBF}" type="presParOf" srcId="{FA950D33-9BD9-4D37-A533-789F5554AFB5}" destId="{F326903B-AF5C-41D9-A950-9DE60C069BDF}" srcOrd="0" destOrd="0" presId="urn:microsoft.com/office/officeart/2005/8/layout/radial5"/>
    <dgm:cxn modelId="{9408D683-F66F-4ECD-86E4-5BBAB79DBE43}" type="presParOf" srcId="{8B82EA68-B59A-424E-9756-C221A13DB47F}" destId="{EB1C3899-7B42-47CD-912B-DD035472498D}" srcOrd="12" destOrd="0" presId="urn:microsoft.com/office/officeart/2005/8/layout/radial5"/>
    <dgm:cxn modelId="{71829985-CD05-4060-9631-72F287E5C5FF}" type="presParOf" srcId="{8B82EA68-B59A-424E-9756-C221A13DB47F}" destId="{2F5553CB-2478-4421-B002-5FA728364A78}" srcOrd="13" destOrd="0" presId="urn:microsoft.com/office/officeart/2005/8/layout/radial5"/>
    <dgm:cxn modelId="{3BE6EBF0-38AB-41E5-818B-84015C2F7F83}" type="presParOf" srcId="{2F5553CB-2478-4421-B002-5FA728364A78}" destId="{881BA4B6-6173-4BE7-ACB0-127409627ABA}" srcOrd="0" destOrd="0" presId="urn:microsoft.com/office/officeart/2005/8/layout/radial5"/>
    <dgm:cxn modelId="{B91CA33D-A02D-47C8-9C43-583EAE16B593}" type="presParOf" srcId="{8B82EA68-B59A-424E-9756-C221A13DB47F}" destId="{FED909B6-8F19-4D98-AAC2-EBEEF4830C2B}" srcOrd="14" destOrd="0" presId="urn:microsoft.com/office/officeart/2005/8/layout/radial5"/>
    <dgm:cxn modelId="{E999641A-C0DA-4D0F-8BB2-F2F86904A7FB}" type="presParOf" srcId="{8B82EA68-B59A-424E-9756-C221A13DB47F}" destId="{A0B7EB92-DF16-476D-BB87-6C0D26E26F61}" srcOrd="15" destOrd="0" presId="urn:microsoft.com/office/officeart/2005/8/layout/radial5"/>
    <dgm:cxn modelId="{706352DC-64C5-4B19-849B-B463047FDCB2}" type="presParOf" srcId="{A0B7EB92-DF16-476D-BB87-6C0D26E26F61}" destId="{E3A5A4EE-729B-477E-AEA8-7FC61FA6B941}" srcOrd="0" destOrd="0" presId="urn:microsoft.com/office/officeart/2005/8/layout/radial5"/>
    <dgm:cxn modelId="{0A444369-A991-4BBE-82B1-DA625984D2E2}" type="presParOf" srcId="{8B82EA68-B59A-424E-9756-C221A13DB47F}" destId="{69EA0517-EDCB-4CEB-899F-D56DCF7B4404}" srcOrd="16" destOrd="0" presId="urn:microsoft.com/office/officeart/2005/8/layout/radial5"/>
    <dgm:cxn modelId="{6D51A1B9-4EA7-49A2-AB3E-D688EA1A6377}" type="presParOf" srcId="{8B82EA68-B59A-424E-9756-C221A13DB47F}" destId="{7A035AEB-3A20-4DC3-9A60-032AB2743B03}" srcOrd="17" destOrd="0" presId="urn:microsoft.com/office/officeart/2005/8/layout/radial5"/>
    <dgm:cxn modelId="{27DCFD7D-D85C-4D51-B8CE-AB86DC89BC5D}" type="presParOf" srcId="{7A035AEB-3A20-4DC3-9A60-032AB2743B03}" destId="{4273F29E-B93C-44D6-A671-FCDC77ED9BA3}" srcOrd="0" destOrd="0" presId="urn:microsoft.com/office/officeart/2005/8/layout/radial5"/>
    <dgm:cxn modelId="{820CAF1E-A928-4387-9A09-9FBD212EE360}" type="presParOf" srcId="{8B82EA68-B59A-424E-9756-C221A13DB47F}" destId="{83F11675-07D9-406F-853D-13FD28BBB805}" srcOrd="18" destOrd="0" presId="urn:microsoft.com/office/officeart/2005/8/layout/radial5"/>
    <dgm:cxn modelId="{2FD73C18-5D39-488C-BCC3-E78FBB397B35}" type="presParOf" srcId="{8B82EA68-B59A-424E-9756-C221A13DB47F}" destId="{DF27FC25-052B-426A-9E06-117E992234F6}" srcOrd="19" destOrd="0" presId="urn:microsoft.com/office/officeart/2005/8/layout/radial5"/>
    <dgm:cxn modelId="{A65515E3-F710-49F8-8302-11E606EA6B4F}" type="presParOf" srcId="{DF27FC25-052B-426A-9E06-117E992234F6}" destId="{53D78D63-5F88-4163-9535-46A64127BD3A}" srcOrd="0" destOrd="0" presId="urn:microsoft.com/office/officeart/2005/8/layout/radial5"/>
    <dgm:cxn modelId="{01E5BBD1-D3BF-44C0-B264-E88B27E4D21E}" type="presParOf" srcId="{8B82EA68-B59A-424E-9756-C221A13DB47F}" destId="{EDA34655-9131-4731-957F-5382F53A0660}" srcOrd="20" destOrd="0" presId="urn:microsoft.com/office/officeart/2005/8/layout/radial5"/>
    <dgm:cxn modelId="{1250C85D-E5C0-4DEB-8F1F-A189C30C3DEB}" type="presParOf" srcId="{8B82EA68-B59A-424E-9756-C221A13DB47F}" destId="{06E96294-4DF7-46BC-BA48-39F1C3C3FCEB}" srcOrd="21" destOrd="0" presId="urn:microsoft.com/office/officeart/2005/8/layout/radial5"/>
    <dgm:cxn modelId="{366E6787-0A36-4349-AEA0-78937DDCEC8D}" type="presParOf" srcId="{06E96294-4DF7-46BC-BA48-39F1C3C3FCEB}" destId="{6E574C83-A101-44C1-AB81-959AFCD968B2}" srcOrd="0" destOrd="0" presId="urn:microsoft.com/office/officeart/2005/8/layout/radial5"/>
    <dgm:cxn modelId="{F78C6B7B-71E5-4125-A9DB-3F6A16DA0C23}" type="presParOf" srcId="{8B82EA68-B59A-424E-9756-C221A13DB47F}" destId="{5741611F-105B-4854-A2FE-414C67E24F68}" srcOrd="22" destOrd="0" presId="urn:microsoft.com/office/officeart/2005/8/layout/radial5"/>
    <dgm:cxn modelId="{D8BEE420-0611-4BC6-8031-6958235FED3C}" type="presParOf" srcId="{8B82EA68-B59A-424E-9756-C221A13DB47F}" destId="{CFFDB65A-05AB-4564-BE5D-6FFBF71921B4}" srcOrd="23" destOrd="0" presId="urn:microsoft.com/office/officeart/2005/8/layout/radial5"/>
    <dgm:cxn modelId="{B4F703FA-BA5F-488E-A252-D56779794C50}" type="presParOf" srcId="{CFFDB65A-05AB-4564-BE5D-6FFBF71921B4}" destId="{C9CA3B40-6D26-47F0-BBC2-B3888A79B5E8}" srcOrd="0" destOrd="0" presId="urn:microsoft.com/office/officeart/2005/8/layout/radial5"/>
    <dgm:cxn modelId="{F63F376C-4461-4D79-8390-D00E115C4B6E}" type="presParOf" srcId="{8B82EA68-B59A-424E-9756-C221A13DB47F}" destId="{1C5F3B39-F20D-4161-8CEC-ED9237F01A38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6 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200 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тыс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 руб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554 201,2  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тыс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 руб</a:t>
          </a:r>
          <a:r>
            <a:rPr kumimoji="0" lang="ru-RU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</a:gradFill>
        <a:ln w="19050">
          <a:solidFill>
            <a:srgbClr val="C00000"/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5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548 001,2    тыс. руб</a:t>
          </a: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5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520482" custLinFactX="198018" custLinFactY="-400000" custLinFactNeighborX="200000" custLinFactNeighborY="-48860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NeighborX="10514" custLinFactNeighborY="-3698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495497" custScaleY="485287" custLinFactX="-173273" custLinFactY="398510" custLinFactNeighborX="-200000" custLinFactNeighborY="400000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74017655-8F56-420F-BE89-A431C628F37B}" type="presOf" srcId="{FB3DF14D-5245-4592-A8EF-4D1E28FD8778}" destId="{A4EFF082-E379-4340-BDC0-C0275355A235}" srcOrd="0" destOrd="0" presId="urn:microsoft.com/office/officeart/2005/8/layout/orgChart1"/>
    <dgm:cxn modelId="{837AB496-D9EF-442B-BB4A-7D5ECA9B48DA}" type="presOf" srcId="{36646E02-E6B2-459D-94C0-C11EACEEBCBA}" destId="{1D285D2F-8812-44E0-9553-AEF8CF7AC85C}" srcOrd="1" destOrd="0" presId="urn:microsoft.com/office/officeart/2005/8/layout/orgChart1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F5111641-3738-4F50-81AA-D96926CFA001}" type="presOf" srcId="{D7F3CA62-3240-4386-9FE9-4B857EA25710}" destId="{DB62BBAB-7AA4-4246-8804-8C6CCC8DDB58}" srcOrd="1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D312DEA1-8B1D-459F-A3E1-0BD74F98CDF8}" type="presOf" srcId="{814D4CAD-5CF5-42B1-A738-D74DFEA5FFB4}" destId="{8E79C9C7-A4D0-47C2-AE50-367BAF0D053F}" srcOrd="1" destOrd="0" presId="urn:microsoft.com/office/officeart/2005/8/layout/orgChart1"/>
    <dgm:cxn modelId="{028F2242-8EFC-4044-B0C2-03550A36CDF8}" type="presOf" srcId="{36646E02-E6B2-459D-94C0-C11EACEEBCBA}" destId="{80BD2904-FE51-40C5-B54D-D24C4EF7460B}" srcOrd="0" destOrd="0" presId="urn:microsoft.com/office/officeart/2005/8/layout/orgChart1"/>
    <dgm:cxn modelId="{71DDB375-4C8E-4BD5-9E42-B7F036231DA4}" type="presOf" srcId="{D7F3CA62-3240-4386-9FE9-4B857EA25710}" destId="{B3E35377-3712-4A1B-A884-B60A584EA619}" srcOrd="0" destOrd="0" presId="urn:microsoft.com/office/officeart/2005/8/layout/orgChart1"/>
    <dgm:cxn modelId="{14D3BB20-87E3-42C5-8A32-DE123E2B3676}" type="presOf" srcId="{814D4CAD-5CF5-42B1-A738-D74DFEA5FFB4}" destId="{F3BF6CAD-12EC-45BA-B25E-DEA28EBDEA7A}" srcOrd="0" destOrd="0" presId="urn:microsoft.com/office/officeart/2005/8/layout/orgChart1"/>
    <dgm:cxn modelId="{6982FF5E-239A-4703-B3E0-177763A3FEE1}" type="presParOf" srcId="{A4EFF082-E379-4340-BDC0-C0275355A235}" destId="{F2B801B7-2AF2-498C-8CCD-32CF3F482356}" srcOrd="0" destOrd="0" presId="urn:microsoft.com/office/officeart/2005/8/layout/orgChart1"/>
    <dgm:cxn modelId="{F94C5D87-140A-41ED-9C37-51404A31721B}" type="presParOf" srcId="{F2B801B7-2AF2-498C-8CCD-32CF3F482356}" destId="{A8AFE020-9282-4C1E-8C8E-1FA5E11016EE}" srcOrd="0" destOrd="0" presId="urn:microsoft.com/office/officeart/2005/8/layout/orgChart1"/>
    <dgm:cxn modelId="{3D730D92-57E4-4BC8-9827-3EA6937E8317}" type="presParOf" srcId="{A8AFE020-9282-4C1E-8C8E-1FA5E11016EE}" destId="{F3BF6CAD-12EC-45BA-B25E-DEA28EBDEA7A}" srcOrd="0" destOrd="0" presId="urn:microsoft.com/office/officeart/2005/8/layout/orgChart1"/>
    <dgm:cxn modelId="{C40F8B27-6F97-4235-8D27-2F3331307A40}" type="presParOf" srcId="{A8AFE020-9282-4C1E-8C8E-1FA5E11016EE}" destId="{8E79C9C7-A4D0-47C2-AE50-367BAF0D053F}" srcOrd="1" destOrd="0" presId="urn:microsoft.com/office/officeart/2005/8/layout/orgChart1"/>
    <dgm:cxn modelId="{FD2CEFAF-590D-4309-AB4F-082C29841E25}" type="presParOf" srcId="{F2B801B7-2AF2-498C-8CCD-32CF3F482356}" destId="{0037A5B5-700E-409B-9966-687C7D60823C}" srcOrd="1" destOrd="0" presId="urn:microsoft.com/office/officeart/2005/8/layout/orgChart1"/>
    <dgm:cxn modelId="{8B84377E-6C64-4051-939C-A1E387DF3F1B}" type="presParOf" srcId="{F2B801B7-2AF2-498C-8CCD-32CF3F482356}" destId="{5875A817-D721-4C08-B9AF-A2DB43FF7128}" srcOrd="2" destOrd="0" presId="urn:microsoft.com/office/officeart/2005/8/layout/orgChart1"/>
    <dgm:cxn modelId="{27FBD2FE-9D87-4EFF-B80F-96F3CC391F21}" type="presParOf" srcId="{A4EFF082-E379-4340-BDC0-C0275355A235}" destId="{748E5DD2-337E-44E3-9C33-36949CFCEC3A}" srcOrd="1" destOrd="0" presId="urn:microsoft.com/office/officeart/2005/8/layout/orgChart1"/>
    <dgm:cxn modelId="{3D98C662-1BA2-4143-A6F8-BE6A22768ECA}" type="presParOf" srcId="{748E5DD2-337E-44E3-9C33-36949CFCEC3A}" destId="{7F5359DC-CE19-4313-A273-A9F71B41186B}" srcOrd="0" destOrd="0" presId="urn:microsoft.com/office/officeart/2005/8/layout/orgChart1"/>
    <dgm:cxn modelId="{8491D8E3-50D6-49D1-A726-3ADE1F66BBFE}" type="presParOf" srcId="{7F5359DC-CE19-4313-A273-A9F71B41186B}" destId="{B3E35377-3712-4A1B-A884-B60A584EA619}" srcOrd="0" destOrd="0" presId="urn:microsoft.com/office/officeart/2005/8/layout/orgChart1"/>
    <dgm:cxn modelId="{B48009C0-4C83-4216-950A-AFF49A7C8408}" type="presParOf" srcId="{7F5359DC-CE19-4313-A273-A9F71B41186B}" destId="{DB62BBAB-7AA4-4246-8804-8C6CCC8DDB58}" srcOrd="1" destOrd="0" presId="urn:microsoft.com/office/officeart/2005/8/layout/orgChart1"/>
    <dgm:cxn modelId="{CFB556FD-1DD1-4615-BFCB-D0830D050E6F}" type="presParOf" srcId="{748E5DD2-337E-44E3-9C33-36949CFCEC3A}" destId="{F240C4D5-1951-4407-941B-2C97F6898EFF}" srcOrd="1" destOrd="0" presId="urn:microsoft.com/office/officeart/2005/8/layout/orgChart1"/>
    <dgm:cxn modelId="{F03F854A-57F0-4384-998E-96F2C23A0D5A}" type="presParOf" srcId="{748E5DD2-337E-44E3-9C33-36949CFCEC3A}" destId="{4D93DF5E-526B-4717-9183-93B2050740B6}" srcOrd="2" destOrd="0" presId="urn:microsoft.com/office/officeart/2005/8/layout/orgChart1"/>
    <dgm:cxn modelId="{A071712E-E10C-40CF-846E-904D8BF0A536}" type="presParOf" srcId="{A4EFF082-E379-4340-BDC0-C0275355A235}" destId="{0ACCDAF3-394D-4780-A269-A7DFD6571E7C}" srcOrd="2" destOrd="0" presId="urn:microsoft.com/office/officeart/2005/8/layout/orgChart1"/>
    <dgm:cxn modelId="{FAF635D7-01CD-499B-B773-022E9649697B}" type="presParOf" srcId="{0ACCDAF3-394D-4780-A269-A7DFD6571E7C}" destId="{5A7C1492-AC4F-4416-8FAE-4D4E38870E01}" srcOrd="0" destOrd="0" presId="urn:microsoft.com/office/officeart/2005/8/layout/orgChart1"/>
    <dgm:cxn modelId="{CAFB9599-82B8-4A3A-B2E9-1A773859DDE1}" type="presParOf" srcId="{5A7C1492-AC4F-4416-8FAE-4D4E38870E01}" destId="{80BD2904-FE51-40C5-B54D-D24C4EF7460B}" srcOrd="0" destOrd="0" presId="urn:microsoft.com/office/officeart/2005/8/layout/orgChart1"/>
    <dgm:cxn modelId="{0260A099-0384-4BAA-AC34-B1A0D9EDE9E9}" type="presParOf" srcId="{5A7C1492-AC4F-4416-8FAE-4D4E38870E01}" destId="{1D285D2F-8812-44E0-9553-AEF8CF7AC85C}" srcOrd="1" destOrd="0" presId="urn:microsoft.com/office/officeart/2005/8/layout/orgChart1"/>
    <dgm:cxn modelId="{A7331673-367B-4BDA-AA6D-B16A0C2F421A}" type="presParOf" srcId="{0ACCDAF3-394D-4780-A269-A7DFD6571E7C}" destId="{152221B6-EC2A-4846-856F-03D4369F3EBF}" srcOrd="1" destOrd="0" presId="urn:microsoft.com/office/officeart/2005/8/layout/orgChart1"/>
    <dgm:cxn modelId="{5D69661C-E294-4D39-9A1B-4FC55BAEDB54}" type="presParOf" srcId="{0ACCDAF3-394D-4780-A269-A7DFD6571E7C}" destId="{92BC769A-5E70-431B-A5C2-E309A0AF46AF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E4A85E7-E0D4-4F9E-A7E4-E7943927CDB6}" type="doc">
      <dgm:prSet loTypeId="urn:microsoft.com/office/officeart/2008/layout/NameandTitleOrganizationalChart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4AA00F2-CB85-44D4-8BDD-37EF93F3C1C3}">
      <dgm:prSet phldrT="[Текст]"/>
      <dgm:spPr>
        <a:solidFill>
          <a:schemeClr val="accent2">
            <a:lumMod val="75000"/>
            <a:alpha val="63000"/>
          </a:schemeClr>
        </a:solidFill>
      </dgm:spPr>
      <dgm:t>
        <a:bodyPr/>
        <a:lstStyle/>
        <a:p>
          <a:r>
            <a:rPr lang="ru-RU" dirty="0" smtClean="0"/>
            <a:t>Коммунальное хозяйство</a:t>
          </a:r>
          <a:endParaRPr lang="ru-RU" dirty="0"/>
        </a:p>
      </dgm:t>
    </dgm:pt>
    <dgm:pt modelId="{5739E0D8-4B10-4071-AB13-EEC0396ED0E1}" type="parTrans" cxnId="{22B3C4D7-14A6-466B-A084-A57B27AC92FF}">
      <dgm:prSet/>
      <dgm:spPr/>
      <dgm:t>
        <a:bodyPr/>
        <a:lstStyle/>
        <a:p>
          <a:endParaRPr lang="ru-RU"/>
        </a:p>
      </dgm:t>
    </dgm:pt>
    <dgm:pt modelId="{086D1DC4-0D93-4214-9B93-912F9EFE9C2D}" type="sibTrans" cxnId="{22B3C4D7-14A6-466B-A084-A57B27AC92FF}">
      <dgm:prSet/>
      <dgm:spPr/>
      <dgm:t>
        <a:bodyPr/>
        <a:lstStyle/>
        <a:p>
          <a:r>
            <a:rPr lang="ru-RU" dirty="0" smtClean="0"/>
            <a:t>118 621,9 тыс. руб.</a:t>
          </a:r>
          <a:endParaRPr lang="ru-RU" dirty="0"/>
        </a:p>
      </dgm:t>
    </dgm:pt>
    <dgm:pt modelId="{E98F128C-9900-4D65-9EBB-60809DCB6132}">
      <dgm:prSet phldrT="[Текст]"/>
      <dgm:spPr/>
      <dgm:t>
        <a:bodyPr/>
        <a:lstStyle/>
        <a:p>
          <a:r>
            <a:rPr lang="ru-RU" dirty="0" smtClean="0"/>
            <a:t>Обеспечение водоснабжения и водоотведения </a:t>
          </a:r>
          <a:endParaRPr lang="ru-RU" dirty="0"/>
        </a:p>
      </dgm:t>
    </dgm:pt>
    <dgm:pt modelId="{C343461B-90E5-4B4A-91F4-05E0BA537341}" type="parTrans" cxnId="{19B19FFD-21E3-4A70-B53E-97C6D2FEB94D}">
      <dgm:prSet/>
      <dgm:spPr/>
      <dgm:t>
        <a:bodyPr/>
        <a:lstStyle/>
        <a:p>
          <a:endParaRPr lang="ru-RU"/>
        </a:p>
      </dgm:t>
    </dgm:pt>
    <dgm:pt modelId="{89E01A8E-9666-4268-B405-205CCB91DCB6}" type="sibTrans" cxnId="{19B19FFD-21E3-4A70-B53E-97C6D2FEB94D}">
      <dgm:prSet/>
      <dgm:spPr/>
      <dgm:t>
        <a:bodyPr/>
        <a:lstStyle/>
        <a:p>
          <a:r>
            <a:rPr lang="ru-RU" dirty="0" smtClean="0"/>
            <a:t>8 804,4 тыс. руб.</a:t>
          </a:r>
          <a:endParaRPr lang="ru-RU" dirty="0"/>
        </a:p>
      </dgm:t>
    </dgm:pt>
    <dgm:pt modelId="{5FF29F7E-DFF1-4072-A307-310A8C5469F9}">
      <dgm:prSet phldrT="[Текст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dirty="0" smtClean="0"/>
            <a:t>Модернизация и обеспечение стабильного функционирования объектов теплоснабжения</a:t>
          </a:r>
          <a:endParaRPr lang="ru-RU" dirty="0"/>
        </a:p>
      </dgm:t>
    </dgm:pt>
    <dgm:pt modelId="{E3CB4606-CB30-4285-A47D-6169FAF7D51C}" type="parTrans" cxnId="{F8E87327-FA9B-44BE-8444-706EA68A2D8D}">
      <dgm:prSet/>
      <dgm:spPr/>
      <dgm:t>
        <a:bodyPr/>
        <a:lstStyle/>
        <a:p>
          <a:endParaRPr lang="ru-RU"/>
        </a:p>
      </dgm:t>
    </dgm:pt>
    <dgm:pt modelId="{C2B097BB-DA7E-49D5-AB5E-04A7A784EFE1}" type="sibTrans" cxnId="{F8E87327-FA9B-44BE-8444-706EA68A2D8D}">
      <dgm:prSet/>
      <dgm:spPr/>
      <dgm:t>
        <a:bodyPr/>
        <a:lstStyle/>
        <a:p>
          <a:r>
            <a:rPr lang="ru-RU" dirty="0" smtClean="0"/>
            <a:t>109 817,5 тыс. руб.</a:t>
          </a:r>
          <a:endParaRPr lang="ru-RU" dirty="0"/>
        </a:p>
      </dgm:t>
    </dgm:pt>
    <dgm:pt modelId="{9D07935F-D508-4BD5-AAC5-B0F07D901C89}" type="pres">
      <dgm:prSet presAssocID="{AE4A85E7-E0D4-4F9E-A7E4-E7943927CDB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B065F10-F852-42D0-8C90-38413AD2F628}" type="pres">
      <dgm:prSet presAssocID="{B4AA00F2-CB85-44D4-8BDD-37EF93F3C1C3}" presName="hierRoot1" presStyleCnt="0">
        <dgm:presLayoutVars>
          <dgm:hierBranch val="init"/>
        </dgm:presLayoutVars>
      </dgm:prSet>
      <dgm:spPr/>
    </dgm:pt>
    <dgm:pt modelId="{C1D2006E-B71E-4071-85A4-676BC2EA6A99}" type="pres">
      <dgm:prSet presAssocID="{B4AA00F2-CB85-44D4-8BDD-37EF93F3C1C3}" presName="rootComposite1" presStyleCnt="0"/>
      <dgm:spPr/>
    </dgm:pt>
    <dgm:pt modelId="{8DBF7D8A-A99F-405E-887C-0497C52F042B}" type="pres">
      <dgm:prSet presAssocID="{B4AA00F2-CB85-44D4-8BDD-37EF93F3C1C3}" presName="rootText1" presStyleLbl="node0" presStyleIdx="0" presStyleCnt="1">
        <dgm:presLayoutVars>
          <dgm:chMax/>
          <dgm:chPref val="3"/>
        </dgm:presLayoutVars>
      </dgm:prSet>
      <dgm:spPr/>
    </dgm:pt>
    <dgm:pt modelId="{824A3EE6-2091-4EA7-A7F8-C64207DA7950}" type="pres">
      <dgm:prSet presAssocID="{B4AA00F2-CB85-44D4-8BDD-37EF93F3C1C3}" presName="titleText1" presStyleLbl="fgAcc0" presStyleIdx="0" presStyleCnt="1" custLinFactNeighborX="18177" custLinFactNeighborY="360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5493413-CDA7-4B98-8BA5-618E3E14520E}" type="pres">
      <dgm:prSet presAssocID="{B4AA00F2-CB85-44D4-8BDD-37EF93F3C1C3}" presName="rootConnector1" presStyleLbl="node1" presStyleIdx="0" presStyleCnt="2"/>
      <dgm:spPr/>
    </dgm:pt>
    <dgm:pt modelId="{CC12F254-8A69-4D87-B686-E00858D2B7D6}" type="pres">
      <dgm:prSet presAssocID="{B4AA00F2-CB85-44D4-8BDD-37EF93F3C1C3}" presName="hierChild2" presStyleCnt="0"/>
      <dgm:spPr/>
    </dgm:pt>
    <dgm:pt modelId="{050F4314-91DA-4EBB-A23F-4DD6B065BAE2}" type="pres">
      <dgm:prSet presAssocID="{C343461B-90E5-4B4A-91F4-05E0BA537341}" presName="Name37" presStyleLbl="parChTrans1D2" presStyleIdx="0" presStyleCnt="2"/>
      <dgm:spPr/>
    </dgm:pt>
    <dgm:pt modelId="{48F0F196-699D-479D-A466-9E75AB4C812D}" type="pres">
      <dgm:prSet presAssocID="{E98F128C-9900-4D65-9EBB-60809DCB6132}" presName="hierRoot2" presStyleCnt="0">
        <dgm:presLayoutVars>
          <dgm:hierBranch val="init"/>
        </dgm:presLayoutVars>
      </dgm:prSet>
      <dgm:spPr/>
    </dgm:pt>
    <dgm:pt modelId="{B3EE4349-7E20-443A-9190-70E6C67558E9}" type="pres">
      <dgm:prSet presAssocID="{E98F128C-9900-4D65-9EBB-60809DCB6132}" presName="rootComposite" presStyleCnt="0"/>
      <dgm:spPr/>
    </dgm:pt>
    <dgm:pt modelId="{B8EA6CFE-2609-4BFD-A274-6D937F4B03DF}" type="pres">
      <dgm:prSet presAssocID="{E98F128C-9900-4D65-9EBB-60809DCB6132}" presName="rootText" presStyleLbl="node1" presStyleIdx="0" presStyleCnt="2">
        <dgm:presLayoutVars>
          <dgm:chMax/>
          <dgm:chPref val="3"/>
        </dgm:presLayoutVars>
      </dgm:prSet>
      <dgm:spPr/>
    </dgm:pt>
    <dgm:pt modelId="{6AE17563-46D8-455D-9B14-43F9C17581D1}" type="pres">
      <dgm:prSet presAssocID="{E98F128C-9900-4D65-9EBB-60809DCB6132}" presName="titleText2" presStyleLbl="fgAcc1" presStyleIdx="0" presStyleCnt="2" custLinFactNeighborX="10895" custLinFactNeighborY="34256">
        <dgm:presLayoutVars>
          <dgm:chMax val="0"/>
          <dgm:chPref val="0"/>
        </dgm:presLayoutVars>
      </dgm:prSet>
      <dgm:spPr/>
    </dgm:pt>
    <dgm:pt modelId="{1C7F1D93-08CC-46FA-AF39-0F63B43D5E3E}" type="pres">
      <dgm:prSet presAssocID="{E98F128C-9900-4D65-9EBB-60809DCB6132}" presName="rootConnector" presStyleLbl="node2" presStyleIdx="0" presStyleCnt="0"/>
      <dgm:spPr/>
    </dgm:pt>
    <dgm:pt modelId="{3C4CAF13-C9F5-40DD-813D-290BE5A640F0}" type="pres">
      <dgm:prSet presAssocID="{E98F128C-9900-4D65-9EBB-60809DCB6132}" presName="hierChild4" presStyleCnt="0"/>
      <dgm:spPr/>
    </dgm:pt>
    <dgm:pt modelId="{F7DAF370-886A-4097-A550-CABFC1D1E2FB}" type="pres">
      <dgm:prSet presAssocID="{E98F128C-9900-4D65-9EBB-60809DCB6132}" presName="hierChild5" presStyleCnt="0"/>
      <dgm:spPr/>
    </dgm:pt>
    <dgm:pt modelId="{B7C20326-59B4-44AB-A3AF-B61104FFA2B2}" type="pres">
      <dgm:prSet presAssocID="{E3CB4606-CB30-4285-A47D-6169FAF7D51C}" presName="Name37" presStyleLbl="parChTrans1D2" presStyleIdx="1" presStyleCnt="2"/>
      <dgm:spPr/>
    </dgm:pt>
    <dgm:pt modelId="{72FBA321-0020-4C04-B4D4-29108C635338}" type="pres">
      <dgm:prSet presAssocID="{5FF29F7E-DFF1-4072-A307-310A8C5469F9}" presName="hierRoot2" presStyleCnt="0">
        <dgm:presLayoutVars>
          <dgm:hierBranch val="init"/>
        </dgm:presLayoutVars>
      </dgm:prSet>
      <dgm:spPr/>
    </dgm:pt>
    <dgm:pt modelId="{8FEED68B-0F20-4A71-8528-09654B40E412}" type="pres">
      <dgm:prSet presAssocID="{5FF29F7E-DFF1-4072-A307-310A8C5469F9}" presName="rootComposite" presStyleCnt="0"/>
      <dgm:spPr/>
    </dgm:pt>
    <dgm:pt modelId="{20590A43-9E3B-4EC6-8381-63594BC781F1}" type="pres">
      <dgm:prSet presAssocID="{5FF29F7E-DFF1-4072-A307-310A8C5469F9}" presName="rootText" presStyleLbl="node1" presStyleIdx="1" presStyleCnt="2">
        <dgm:presLayoutVars>
          <dgm:chMax/>
          <dgm:chPref val="3"/>
        </dgm:presLayoutVars>
      </dgm:prSet>
      <dgm:spPr/>
    </dgm:pt>
    <dgm:pt modelId="{3FBDDB31-A566-4415-856A-8CB95D8B4A39}" type="pres">
      <dgm:prSet presAssocID="{5FF29F7E-DFF1-4072-A307-310A8C5469F9}" presName="titleText2" presStyleLbl="fgAcc1" presStyleIdx="1" presStyleCnt="2" custLinFactNeighborX="12369" custLinFactNeighborY="34256">
        <dgm:presLayoutVars>
          <dgm:chMax val="0"/>
          <dgm:chPref val="0"/>
        </dgm:presLayoutVars>
      </dgm:prSet>
      <dgm:spPr/>
    </dgm:pt>
    <dgm:pt modelId="{89B1C6A3-6AF6-4DF5-A551-9E577716C889}" type="pres">
      <dgm:prSet presAssocID="{5FF29F7E-DFF1-4072-A307-310A8C5469F9}" presName="rootConnector" presStyleLbl="node2" presStyleIdx="0" presStyleCnt="0"/>
      <dgm:spPr/>
    </dgm:pt>
    <dgm:pt modelId="{B2DCC1F5-43DD-44D6-9D4F-EA76FFD6D973}" type="pres">
      <dgm:prSet presAssocID="{5FF29F7E-DFF1-4072-A307-310A8C5469F9}" presName="hierChild4" presStyleCnt="0"/>
      <dgm:spPr/>
    </dgm:pt>
    <dgm:pt modelId="{59478F4B-E8CE-4D6A-8E3B-06E1ED7F575A}" type="pres">
      <dgm:prSet presAssocID="{5FF29F7E-DFF1-4072-A307-310A8C5469F9}" presName="hierChild5" presStyleCnt="0"/>
      <dgm:spPr/>
    </dgm:pt>
    <dgm:pt modelId="{F3957DEB-C6B2-4A06-814C-6F954C3FEDAC}" type="pres">
      <dgm:prSet presAssocID="{B4AA00F2-CB85-44D4-8BDD-37EF93F3C1C3}" presName="hierChild3" presStyleCnt="0"/>
      <dgm:spPr/>
    </dgm:pt>
  </dgm:ptLst>
  <dgm:cxnLst>
    <dgm:cxn modelId="{01A3EDDB-34A3-42BA-855C-64590554C3DC}" type="presOf" srcId="{AE4A85E7-E0D4-4F9E-A7E4-E7943927CDB6}" destId="{9D07935F-D508-4BD5-AAC5-B0F07D901C89}" srcOrd="0" destOrd="0" presId="urn:microsoft.com/office/officeart/2008/layout/NameandTitleOrganizationalChart"/>
    <dgm:cxn modelId="{22B3C4D7-14A6-466B-A084-A57B27AC92FF}" srcId="{AE4A85E7-E0D4-4F9E-A7E4-E7943927CDB6}" destId="{B4AA00F2-CB85-44D4-8BDD-37EF93F3C1C3}" srcOrd="0" destOrd="0" parTransId="{5739E0D8-4B10-4071-AB13-EEC0396ED0E1}" sibTransId="{086D1DC4-0D93-4214-9B93-912F9EFE9C2D}"/>
    <dgm:cxn modelId="{EBC1784D-63BF-4C33-B274-0D3B204A5370}" type="presOf" srcId="{E98F128C-9900-4D65-9EBB-60809DCB6132}" destId="{B8EA6CFE-2609-4BFD-A274-6D937F4B03DF}" srcOrd="0" destOrd="0" presId="urn:microsoft.com/office/officeart/2008/layout/NameandTitleOrganizationalChart"/>
    <dgm:cxn modelId="{19B19FFD-21E3-4A70-B53E-97C6D2FEB94D}" srcId="{B4AA00F2-CB85-44D4-8BDD-37EF93F3C1C3}" destId="{E98F128C-9900-4D65-9EBB-60809DCB6132}" srcOrd="0" destOrd="0" parTransId="{C343461B-90E5-4B4A-91F4-05E0BA537341}" sibTransId="{89E01A8E-9666-4268-B405-205CCB91DCB6}"/>
    <dgm:cxn modelId="{288F9B1D-43F8-4396-817F-D5571C018C66}" type="presOf" srcId="{086D1DC4-0D93-4214-9B93-912F9EFE9C2D}" destId="{824A3EE6-2091-4EA7-A7F8-C64207DA7950}" srcOrd="0" destOrd="0" presId="urn:microsoft.com/office/officeart/2008/layout/NameandTitleOrganizationalChart"/>
    <dgm:cxn modelId="{4605C719-C6B0-4BE1-83F7-EB22847C1827}" type="presOf" srcId="{5FF29F7E-DFF1-4072-A307-310A8C5469F9}" destId="{20590A43-9E3B-4EC6-8381-63594BC781F1}" srcOrd="0" destOrd="0" presId="urn:microsoft.com/office/officeart/2008/layout/NameandTitleOrganizationalChart"/>
    <dgm:cxn modelId="{80259393-724B-423C-A95B-387BA83FDDEB}" type="presOf" srcId="{C343461B-90E5-4B4A-91F4-05E0BA537341}" destId="{050F4314-91DA-4EBB-A23F-4DD6B065BAE2}" srcOrd="0" destOrd="0" presId="urn:microsoft.com/office/officeart/2008/layout/NameandTitleOrganizationalChart"/>
    <dgm:cxn modelId="{9602536A-C6BB-4395-8FFA-CF8E89CC4E04}" type="presOf" srcId="{B4AA00F2-CB85-44D4-8BDD-37EF93F3C1C3}" destId="{8DBF7D8A-A99F-405E-887C-0497C52F042B}" srcOrd="0" destOrd="0" presId="urn:microsoft.com/office/officeart/2008/layout/NameandTitleOrganizationalChart"/>
    <dgm:cxn modelId="{01794B1E-A44F-4439-913F-1C6C6478DE6F}" type="presOf" srcId="{E98F128C-9900-4D65-9EBB-60809DCB6132}" destId="{1C7F1D93-08CC-46FA-AF39-0F63B43D5E3E}" srcOrd="1" destOrd="0" presId="urn:microsoft.com/office/officeart/2008/layout/NameandTitleOrganizationalChart"/>
    <dgm:cxn modelId="{50D40784-83C9-407B-BBC0-F53508CD43DF}" type="presOf" srcId="{5FF29F7E-DFF1-4072-A307-310A8C5469F9}" destId="{89B1C6A3-6AF6-4DF5-A551-9E577716C889}" srcOrd="1" destOrd="0" presId="urn:microsoft.com/office/officeart/2008/layout/NameandTitleOrganizationalChart"/>
    <dgm:cxn modelId="{F8E87327-FA9B-44BE-8444-706EA68A2D8D}" srcId="{B4AA00F2-CB85-44D4-8BDD-37EF93F3C1C3}" destId="{5FF29F7E-DFF1-4072-A307-310A8C5469F9}" srcOrd="1" destOrd="0" parTransId="{E3CB4606-CB30-4285-A47D-6169FAF7D51C}" sibTransId="{C2B097BB-DA7E-49D5-AB5E-04A7A784EFE1}"/>
    <dgm:cxn modelId="{03E1B7AA-D97D-4E5F-BA35-1DC457CA9736}" type="presOf" srcId="{89E01A8E-9666-4268-B405-205CCB91DCB6}" destId="{6AE17563-46D8-455D-9B14-43F9C17581D1}" srcOrd="0" destOrd="0" presId="urn:microsoft.com/office/officeart/2008/layout/NameandTitleOrganizationalChart"/>
    <dgm:cxn modelId="{E413E341-3265-450A-9336-6A80CEC18D73}" type="presOf" srcId="{E3CB4606-CB30-4285-A47D-6169FAF7D51C}" destId="{B7C20326-59B4-44AB-A3AF-B61104FFA2B2}" srcOrd="0" destOrd="0" presId="urn:microsoft.com/office/officeart/2008/layout/NameandTitleOrganizationalChart"/>
    <dgm:cxn modelId="{1491392D-93F3-4B1A-9289-E4617E093B85}" type="presOf" srcId="{C2B097BB-DA7E-49D5-AB5E-04A7A784EFE1}" destId="{3FBDDB31-A566-4415-856A-8CB95D8B4A39}" srcOrd="0" destOrd="0" presId="urn:microsoft.com/office/officeart/2008/layout/NameandTitleOrganizationalChart"/>
    <dgm:cxn modelId="{A849D80F-7FAD-47D6-B0CC-93A77924308A}" type="presOf" srcId="{B4AA00F2-CB85-44D4-8BDD-37EF93F3C1C3}" destId="{A5493413-CDA7-4B98-8BA5-618E3E14520E}" srcOrd="1" destOrd="0" presId="urn:microsoft.com/office/officeart/2008/layout/NameandTitleOrganizationalChart"/>
    <dgm:cxn modelId="{A8E117C3-7A72-4E2D-B353-340ECBC26100}" type="presParOf" srcId="{9D07935F-D508-4BD5-AAC5-B0F07D901C89}" destId="{1B065F10-F852-42D0-8C90-38413AD2F628}" srcOrd="0" destOrd="0" presId="urn:microsoft.com/office/officeart/2008/layout/NameandTitleOrganizationalChart"/>
    <dgm:cxn modelId="{430552AA-970A-4877-8E92-55D1958A92C9}" type="presParOf" srcId="{1B065F10-F852-42D0-8C90-38413AD2F628}" destId="{C1D2006E-B71E-4071-85A4-676BC2EA6A99}" srcOrd="0" destOrd="0" presId="urn:microsoft.com/office/officeart/2008/layout/NameandTitleOrganizationalChart"/>
    <dgm:cxn modelId="{CE9B0076-13E5-4B02-AA8A-CA7FEF163EFF}" type="presParOf" srcId="{C1D2006E-B71E-4071-85A4-676BC2EA6A99}" destId="{8DBF7D8A-A99F-405E-887C-0497C52F042B}" srcOrd="0" destOrd="0" presId="urn:microsoft.com/office/officeart/2008/layout/NameandTitleOrganizationalChart"/>
    <dgm:cxn modelId="{5CA7EE2D-E7C6-467B-94CF-949EA26373A2}" type="presParOf" srcId="{C1D2006E-B71E-4071-85A4-676BC2EA6A99}" destId="{824A3EE6-2091-4EA7-A7F8-C64207DA7950}" srcOrd="1" destOrd="0" presId="urn:microsoft.com/office/officeart/2008/layout/NameandTitleOrganizationalChart"/>
    <dgm:cxn modelId="{F21E1BC9-C8BD-43DE-BDCD-4A1F141BB3BB}" type="presParOf" srcId="{C1D2006E-B71E-4071-85A4-676BC2EA6A99}" destId="{A5493413-CDA7-4B98-8BA5-618E3E14520E}" srcOrd="2" destOrd="0" presId="urn:microsoft.com/office/officeart/2008/layout/NameandTitleOrganizationalChart"/>
    <dgm:cxn modelId="{D41F8F59-BEDA-4E26-AB47-0579D75F4966}" type="presParOf" srcId="{1B065F10-F852-42D0-8C90-38413AD2F628}" destId="{CC12F254-8A69-4D87-B686-E00858D2B7D6}" srcOrd="1" destOrd="0" presId="urn:microsoft.com/office/officeart/2008/layout/NameandTitleOrganizationalChart"/>
    <dgm:cxn modelId="{38B2867A-0A92-4DF7-8A01-C0309CA1783D}" type="presParOf" srcId="{CC12F254-8A69-4D87-B686-E00858D2B7D6}" destId="{050F4314-91DA-4EBB-A23F-4DD6B065BAE2}" srcOrd="0" destOrd="0" presId="urn:microsoft.com/office/officeart/2008/layout/NameandTitleOrganizationalChart"/>
    <dgm:cxn modelId="{3D7C05FA-2D5D-4575-8F8B-FFD661B34DD4}" type="presParOf" srcId="{CC12F254-8A69-4D87-B686-E00858D2B7D6}" destId="{48F0F196-699D-479D-A466-9E75AB4C812D}" srcOrd="1" destOrd="0" presId="urn:microsoft.com/office/officeart/2008/layout/NameandTitleOrganizationalChart"/>
    <dgm:cxn modelId="{BE0D8B00-9D90-43F5-8D85-E762132AFB9C}" type="presParOf" srcId="{48F0F196-699D-479D-A466-9E75AB4C812D}" destId="{B3EE4349-7E20-443A-9190-70E6C67558E9}" srcOrd="0" destOrd="0" presId="urn:microsoft.com/office/officeart/2008/layout/NameandTitleOrganizationalChart"/>
    <dgm:cxn modelId="{8DF99A62-5781-43E3-9BD3-C82B230FC92B}" type="presParOf" srcId="{B3EE4349-7E20-443A-9190-70E6C67558E9}" destId="{B8EA6CFE-2609-4BFD-A274-6D937F4B03DF}" srcOrd="0" destOrd="0" presId="urn:microsoft.com/office/officeart/2008/layout/NameandTitleOrganizationalChart"/>
    <dgm:cxn modelId="{2C5E1BD5-3D5D-4836-889B-CE2586634E03}" type="presParOf" srcId="{B3EE4349-7E20-443A-9190-70E6C67558E9}" destId="{6AE17563-46D8-455D-9B14-43F9C17581D1}" srcOrd="1" destOrd="0" presId="urn:microsoft.com/office/officeart/2008/layout/NameandTitleOrganizationalChart"/>
    <dgm:cxn modelId="{2836A58A-A76C-4693-A8E5-E46018B2AB55}" type="presParOf" srcId="{B3EE4349-7E20-443A-9190-70E6C67558E9}" destId="{1C7F1D93-08CC-46FA-AF39-0F63B43D5E3E}" srcOrd="2" destOrd="0" presId="urn:microsoft.com/office/officeart/2008/layout/NameandTitleOrganizationalChart"/>
    <dgm:cxn modelId="{2699C73E-17AB-4E69-B78F-3E8565F8F849}" type="presParOf" srcId="{48F0F196-699D-479D-A466-9E75AB4C812D}" destId="{3C4CAF13-C9F5-40DD-813D-290BE5A640F0}" srcOrd="1" destOrd="0" presId="urn:microsoft.com/office/officeart/2008/layout/NameandTitleOrganizationalChart"/>
    <dgm:cxn modelId="{2602DBC3-E95C-40BA-8728-80CE3E2185A5}" type="presParOf" srcId="{48F0F196-699D-479D-A466-9E75AB4C812D}" destId="{F7DAF370-886A-4097-A550-CABFC1D1E2FB}" srcOrd="2" destOrd="0" presId="urn:microsoft.com/office/officeart/2008/layout/NameandTitleOrganizationalChart"/>
    <dgm:cxn modelId="{1315B979-848E-46D1-B54D-E4DBB59AED50}" type="presParOf" srcId="{CC12F254-8A69-4D87-B686-E00858D2B7D6}" destId="{B7C20326-59B4-44AB-A3AF-B61104FFA2B2}" srcOrd="2" destOrd="0" presId="urn:microsoft.com/office/officeart/2008/layout/NameandTitleOrganizationalChart"/>
    <dgm:cxn modelId="{AD5448D9-7598-40C6-BFB9-9019E4F71C40}" type="presParOf" srcId="{CC12F254-8A69-4D87-B686-E00858D2B7D6}" destId="{72FBA321-0020-4C04-B4D4-29108C635338}" srcOrd="3" destOrd="0" presId="urn:microsoft.com/office/officeart/2008/layout/NameandTitleOrganizationalChart"/>
    <dgm:cxn modelId="{AC6C28EF-59FF-4E8D-990F-B3C2029EF8B6}" type="presParOf" srcId="{72FBA321-0020-4C04-B4D4-29108C635338}" destId="{8FEED68B-0F20-4A71-8528-09654B40E412}" srcOrd="0" destOrd="0" presId="urn:microsoft.com/office/officeart/2008/layout/NameandTitleOrganizationalChart"/>
    <dgm:cxn modelId="{2649025C-A779-46B4-B276-151825332E1F}" type="presParOf" srcId="{8FEED68B-0F20-4A71-8528-09654B40E412}" destId="{20590A43-9E3B-4EC6-8381-63594BC781F1}" srcOrd="0" destOrd="0" presId="urn:microsoft.com/office/officeart/2008/layout/NameandTitleOrganizationalChart"/>
    <dgm:cxn modelId="{CF2F7BDF-F177-4D1B-8307-4F0A9B6CE45C}" type="presParOf" srcId="{8FEED68B-0F20-4A71-8528-09654B40E412}" destId="{3FBDDB31-A566-4415-856A-8CB95D8B4A39}" srcOrd="1" destOrd="0" presId="urn:microsoft.com/office/officeart/2008/layout/NameandTitleOrganizationalChart"/>
    <dgm:cxn modelId="{B738F7A5-F5C8-450C-A972-96ABD3EFC873}" type="presParOf" srcId="{8FEED68B-0F20-4A71-8528-09654B40E412}" destId="{89B1C6A3-6AF6-4DF5-A551-9E577716C889}" srcOrd="2" destOrd="0" presId="urn:microsoft.com/office/officeart/2008/layout/NameandTitleOrganizationalChart"/>
    <dgm:cxn modelId="{35F5E861-AAF6-47C1-BE6D-E5B91D9B372F}" type="presParOf" srcId="{72FBA321-0020-4C04-B4D4-29108C635338}" destId="{B2DCC1F5-43DD-44D6-9D4F-EA76FFD6D973}" srcOrd="1" destOrd="0" presId="urn:microsoft.com/office/officeart/2008/layout/NameandTitleOrganizationalChart"/>
    <dgm:cxn modelId="{26DE0605-819E-4746-B5F0-A4D7A1965A19}" type="presParOf" srcId="{72FBA321-0020-4C04-B4D4-29108C635338}" destId="{59478F4B-E8CE-4D6A-8E3B-06E1ED7F575A}" srcOrd="2" destOrd="0" presId="urn:microsoft.com/office/officeart/2008/layout/NameandTitleOrganizationalChart"/>
    <dgm:cxn modelId="{D7124726-8336-4A11-9193-88474361511C}" type="presParOf" srcId="{1B065F10-F852-42D0-8C90-38413AD2F628}" destId="{F3957DEB-C6B2-4A06-814C-6F954C3FEDAC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C363291-C587-457E-96EA-54AC863A2B48}" type="doc">
      <dgm:prSet loTypeId="urn:microsoft.com/office/officeart/2008/layout/PictureStrip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BAB862-4B75-474B-8D06-A627475D7E3E}" type="pres">
      <dgm:prSet presAssocID="{9C363291-C587-457E-96EA-54AC863A2B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246BC238-9F57-4AF3-9071-0E515D48F365}" type="presOf" srcId="{9C363291-C587-457E-96EA-54AC863A2B48}" destId="{FDBAB862-4B75-474B-8D06-A627475D7E3E}" srcOrd="0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BDFF96-3F39-46F7-B0BF-D4AB114F203C}">
      <dgm:prSet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/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/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/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/>
      <dgm:t>
        <a:bodyPr/>
        <a:lstStyle/>
        <a:p>
          <a:endParaRPr lang="ru-RU"/>
        </a:p>
      </dgm:t>
    </dgm:pt>
  </dgm:ptLst>
  <dgm:cxnLst>
    <dgm:cxn modelId="{1622B9C7-1D86-4D15-A724-5BB5349AC737}" type="presOf" srcId="{0EBDFF96-3F39-46F7-B0BF-D4AB114F203C}" destId="{6ABFB54C-78EB-4035-AEF4-2CC6CDAEC6BA}" srcOrd="0" destOrd="0" presId="urn:microsoft.com/office/officeart/2008/layout/VerticalCurvedList"/>
    <dgm:cxn modelId="{00CCA3CA-2B43-418B-9943-244860B613E0}" type="presOf" srcId="{B687C888-2D2C-4A40-9D0D-9F35CEC76C38}" destId="{8AD06B7D-0410-483A-AB8F-6C288975DD0E}" srcOrd="0" destOrd="0" presId="urn:microsoft.com/office/officeart/2008/layout/VerticalCurvedList"/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1A37038D-F6AD-489E-9E6B-E3AF5AFD29A7}" type="presOf" srcId="{732F433C-2B2D-4196-A514-30CB863CA28B}" destId="{66B8FCFB-CF53-4F5C-A7F0-C7F64F465CC0}" srcOrd="0" destOrd="0" presId="urn:microsoft.com/office/officeart/2008/layout/VerticalCurvedList"/>
    <dgm:cxn modelId="{782DB9E1-BC60-4AB9-B7D2-E4129593A226}" type="presOf" srcId="{9B98FFBE-5E75-4248-BAB9-A8D7A99915D5}" destId="{4C9518E1-12EB-4B3C-8B5F-D974E14EFB87}" srcOrd="0" destOrd="0" presId="urn:microsoft.com/office/officeart/2008/layout/VerticalCurvedList"/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9921E0BF-CA63-4B7E-9D16-94A4BC71BD49}" type="presOf" srcId="{FD190CAB-DE1F-440A-9ECC-79FA429BE595}" destId="{5244B001-A17A-4B8C-9581-5FC16B84669E}" srcOrd="0" destOrd="0" presId="urn:microsoft.com/office/officeart/2008/layout/VerticalCurvedList"/>
    <dgm:cxn modelId="{F05B1F3C-8958-47B1-97E6-9436459911A6}" type="presOf" srcId="{76F60F58-8547-4806-867A-D733FC610825}" destId="{C285525D-0608-40F3-B875-FCB296F56181}" srcOrd="0" destOrd="0" presId="urn:microsoft.com/office/officeart/2008/layout/VerticalCurvedList"/>
    <dgm:cxn modelId="{92628215-93B3-4117-8577-B2A7764EDFB5}" type="presParOf" srcId="{8AD06B7D-0410-483A-AB8F-6C288975DD0E}" destId="{A64ECDAE-9762-40F3-8050-A7D2A339FB54}" srcOrd="0" destOrd="0" presId="urn:microsoft.com/office/officeart/2008/layout/VerticalCurvedList"/>
    <dgm:cxn modelId="{7E0F9390-84BA-454E-8E15-4C46AA5A9EB9}" type="presParOf" srcId="{A64ECDAE-9762-40F3-8050-A7D2A339FB54}" destId="{8BD0E639-3C8F-4A61-A7C2-A0D19F809682}" srcOrd="0" destOrd="0" presId="urn:microsoft.com/office/officeart/2008/layout/VerticalCurvedList"/>
    <dgm:cxn modelId="{2DAEDE5E-2EBE-4E0A-B4D1-B555DE99DCB8}" type="presParOf" srcId="{8BD0E639-3C8F-4A61-A7C2-A0D19F809682}" destId="{0EAD4ADA-2A59-4EF1-8653-CB7F7981888C}" srcOrd="0" destOrd="0" presId="urn:microsoft.com/office/officeart/2008/layout/VerticalCurvedList"/>
    <dgm:cxn modelId="{D5E6BE3F-CC27-4904-AD61-B9126E0A9E8F}" type="presParOf" srcId="{8BD0E639-3C8F-4A61-A7C2-A0D19F809682}" destId="{4C9518E1-12EB-4B3C-8B5F-D974E14EFB87}" srcOrd="1" destOrd="0" presId="urn:microsoft.com/office/officeart/2008/layout/VerticalCurvedList"/>
    <dgm:cxn modelId="{67E2A9F4-341B-4E38-AF5B-A25A268BEE44}" type="presParOf" srcId="{8BD0E639-3C8F-4A61-A7C2-A0D19F809682}" destId="{F75459F7-9FDB-482E-96CE-B9EB44E43125}" srcOrd="2" destOrd="0" presId="urn:microsoft.com/office/officeart/2008/layout/VerticalCurvedList"/>
    <dgm:cxn modelId="{BF8F202F-233E-45F6-9E78-50E6DDA6AF81}" type="presParOf" srcId="{8BD0E639-3C8F-4A61-A7C2-A0D19F809682}" destId="{2F5125A3-AB0A-4860-ADFD-47CFD27FD192}" srcOrd="3" destOrd="0" presId="urn:microsoft.com/office/officeart/2008/layout/VerticalCurvedList"/>
    <dgm:cxn modelId="{CD276BB9-BC56-4A77-B87F-E7D6343BB08C}" type="presParOf" srcId="{A64ECDAE-9762-40F3-8050-A7D2A339FB54}" destId="{5244B001-A17A-4B8C-9581-5FC16B84669E}" srcOrd="1" destOrd="0" presId="urn:microsoft.com/office/officeart/2008/layout/VerticalCurvedList"/>
    <dgm:cxn modelId="{FCE3488B-EB6F-452D-863F-215BF5B96022}" type="presParOf" srcId="{A64ECDAE-9762-40F3-8050-A7D2A339FB54}" destId="{A0651564-DC84-4048-967D-B6F7E9FBBF78}" srcOrd="2" destOrd="0" presId="urn:microsoft.com/office/officeart/2008/layout/VerticalCurvedList"/>
    <dgm:cxn modelId="{D9152360-B3EC-4F3A-BF0A-D23028024011}" type="presParOf" srcId="{A0651564-DC84-4048-967D-B6F7E9FBBF78}" destId="{89611791-A850-4B89-89EB-5C21F0941E7C}" srcOrd="0" destOrd="0" presId="urn:microsoft.com/office/officeart/2008/layout/VerticalCurvedList"/>
    <dgm:cxn modelId="{EC00DCE2-3FDA-4860-837D-7D561F8661AE}" type="presParOf" srcId="{A64ECDAE-9762-40F3-8050-A7D2A339FB54}" destId="{66B8FCFB-CF53-4F5C-A7F0-C7F64F465CC0}" srcOrd="3" destOrd="0" presId="urn:microsoft.com/office/officeart/2008/layout/VerticalCurvedList"/>
    <dgm:cxn modelId="{6C236F41-ECE4-4C97-B167-C603910AC526}" type="presParOf" srcId="{A64ECDAE-9762-40F3-8050-A7D2A339FB54}" destId="{1C2F0470-829F-42C3-9EF1-4EEC01DD9A73}" srcOrd="4" destOrd="0" presId="urn:microsoft.com/office/officeart/2008/layout/VerticalCurvedList"/>
    <dgm:cxn modelId="{122E120E-BAE2-4190-9AB9-06568D9AC146}" type="presParOf" srcId="{1C2F0470-829F-42C3-9EF1-4EEC01DD9A73}" destId="{4D556A40-5431-4055-AE3D-37731D8F9AED}" srcOrd="0" destOrd="0" presId="urn:microsoft.com/office/officeart/2008/layout/VerticalCurvedList"/>
    <dgm:cxn modelId="{D330403D-82DF-46C0-92F0-488BD7FEAFFC}" type="presParOf" srcId="{A64ECDAE-9762-40F3-8050-A7D2A339FB54}" destId="{C285525D-0608-40F3-B875-FCB296F56181}" srcOrd="5" destOrd="0" presId="urn:microsoft.com/office/officeart/2008/layout/VerticalCurvedList"/>
    <dgm:cxn modelId="{045ECACC-14D0-4788-9C49-445018CFA669}" type="presParOf" srcId="{A64ECDAE-9762-40F3-8050-A7D2A339FB54}" destId="{35BB9F46-5F7F-41FF-86F9-66EA3101C120}" srcOrd="6" destOrd="0" presId="urn:microsoft.com/office/officeart/2008/layout/VerticalCurvedList"/>
    <dgm:cxn modelId="{CE661E0C-5D63-49C2-8797-EDADA6FC98CF}" type="presParOf" srcId="{35BB9F46-5F7F-41FF-86F9-66EA3101C120}" destId="{0AFC0337-A094-4E6F-ADC3-86192D44916D}" srcOrd="0" destOrd="0" presId="urn:microsoft.com/office/officeart/2008/layout/VerticalCurvedList"/>
    <dgm:cxn modelId="{A2E71D31-3F90-48FF-BCF9-EA183D9ABCB3}" type="presParOf" srcId="{A64ECDAE-9762-40F3-8050-A7D2A339FB54}" destId="{6ABFB54C-78EB-4035-AEF4-2CC6CDAEC6BA}" srcOrd="7" destOrd="0" presId="urn:microsoft.com/office/officeart/2008/layout/VerticalCurvedList"/>
    <dgm:cxn modelId="{9CEB5B6E-92A5-45B4-8C53-79B1EA58E9B7}" type="presParOf" srcId="{A64ECDAE-9762-40F3-8050-A7D2A339FB54}" destId="{EAA1D313-E4C2-4C27-84AA-11DBA9C31CC0}" srcOrd="8" destOrd="0" presId="urn:microsoft.com/office/officeart/2008/layout/VerticalCurvedList"/>
    <dgm:cxn modelId="{F976BBBF-07F1-4E84-8223-D7EE2E1AEE2F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302BB46-0FB4-41FF-A554-41F7F9491673}" type="doc">
      <dgm:prSet loTypeId="urn:microsoft.com/office/officeart/2005/8/layout/chevron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6F9F519-2109-45B1-AADF-8232A86EFCE0}">
      <dgm:prSet phldrT="[Текст]" custT="1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44B8D75A-DE34-41C8-8994-E8B8ED9302A2}" type="par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8A5CB6F2-2857-4187-B144-6BC2933496DE}" type="sibTrans" cxnId="{A8BE85A2-D702-4868-B584-EF8A53EAA783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1F7356-A40A-4664-8F09-DCB32AA86C7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Змеиногорского района на очередной финансовый год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E4F48D2-2D46-4F25-9CDB-CD1C3C1F266F}" type="par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B5DD2DC9-C5FD-4CC2-9709-5480443B26ED}" type="sibTrans" cxnId="{D65DA16B-1DBA-4C33-92F5-5C4D71D935CA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FE85BF6-BCDC-4017-91BF-02BCB4EE81CF}">
      <dgm:prSet phldrT="[Текст]" custT="1"/>
      <dgm:spPr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08531EDF-CF65-4978-A90B-ADA0C57EBE5E}" type="par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DD77760-C8F4-49E6-9E8F-334432BBD4D2}" type="sibTrans" cxnId="{69C51293-7CB3-4F2F-B8A0-0CA79F605E19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7F41895E-98A7-46FB-B28A-C84206F4DB1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Змеиногорского Совета депутатов об исполнении бюджета Змеиногорского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7FD36B4-A98C-4372-B275-371A0CE077B3}" type="par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3B147BD8-30FF-44D8-A408-D8D3DEC01679}" type="sibTrans" cxnId="{B1477436-73BC-42F2-ADF9-4FCF338354E1}">
      <dgm:prSet/>
      <dgm:spPr/>
      <dgm:t>
        <a:bodyPr/>
        <a:lstStyle/>
        <a:p>
          <a:endParaRPr lang="ru-RU" sz="1400">
            <a:latin typeface="Times New Roman" pitchFamily="18" charset="0"/>
            <a:cs typeface="Times New Roman" pitchFamily="18" charset="0"/>
          </a:endParaRPr>
        </a:p>
      </dgm:t>
    </dgm:pt>
    <dgm:pt modelId="{A078A731-E554-4FB9-AA78-6257C0B78310}">
      <dgm:prSet custT="1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AC83F08-7649-4066-8FED-8D0C3B44D316}" type="parTrans" cxnId="{AC33BC91-2ED8-46EA-9494-D203857DD508}">
      <dgm:prSet/>
      <dgm:spPr/>
      <dgm:t>
        <a:bodyPr/>
        <a:lstStyle/>
        <a:p>
          <a:endParaRPr lang="ru-RU"/>
        </a:p>
      </dgm:t>
    </dgm:pt>
    <dgm:pt modelId="{2A5C7F5D-7A07-4B50-89E9-5E5BE1E92C34}" type="sibTrans" cxnId="{AC33BC91-2ED8-46EA-9494-D203857DD508}">
      <dgm:prSet/>
      <dgm:spPr/>
      <dgm:t>
        <a:bodyPr/>
        <a:lstStyle/>
        <a:p>
          <a:endParaRPr lang="ru-RU"/>
        </a:p>
      </dgm:t>
    </dgm:pt>
    <dgm:pt modelId="{A6EB957A-A4E1-478E-ADCD-7EDEA0203F6B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88BBE77-2251-4D3C-8629-F32F86DC02B6}" type="parTrans" cxnId="{F42B76BE-86C6-4522-BE85-F52890E68188}">
      <dgm:prSet/>
      <dgm:spPr/>
      <dgm:t>
        <a:bodyPr/>
        <a:lstStyle/>
        <a:p>
          <a:endParaRPr lang="ru-RU"/>
        </a:p>
      </dgm:t>
    </dgm:pt>
    <dgm:pt modelId="{D474901E-F7E4-4345-84A8-6CAC47463D48}" type="sibTrans" cxnId="{F42B76BE-86C6-4522-BE85-F52890E68188}">
      <dgm:prSet/>
      <dgm:spPr/>
      <dgm:t>
        <a:bodyPr/>
        <a:lstStyle/>
        <a:p>
          <a:endParaRPr lang="ru-RU"/>
        </a:p>
      </dgm:t>
    </dgm:pt>
    <dgm:pt modelId="{BFAC00B3-85EF-491E-B75E-B3D9B61E3604}" type="pres">
      <dgm:prSet presAssocID="{2302BB46-0FB4-41FF-A554-41F7F94916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58316-A539-4ACD-8859-BA7C50FA77BB}" type="pres">
      <dgm:prSet presAssocID="{A078A731-E554-4FB9-AA78-6257C0B78310}" presName="composite" presStyleCnt="0"/>
      <dgm:spPr/>
      <dgm:t>
        <a:bodyPr/>
        <a:lstStyle/>
        <a:p>
          <a:endParaRPr lang="ru-RU"/>
        </a:p>
      </dgm:t>
    </dgm:pt>
    <dgm:pt modelId="{542DC0D7-31C2-42EA-BB4C-DEF180C2638D}" type="pres">
      <dgm:prSet presAssocID="{A078A731-E554-4FB9-AA78-6257C0B7831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3794C-583D-49EB-B0F4-0FF5349DB8CB}" type="pres">
      <dgm:prSet presAssocID="{A078A731-E554-4FB9-AA78-6257C0B7831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7F1C5-BA8B-4CB1-86EB-C1FD393F68A6}" type="pres">
      <dgm:prSet presAssocID="{2A5C7F5D-7A07-4B50-89E9-5E5BE1E92C34}" presName="sp" presStyleCnt="0"/>
      <dgm:spPr/>
      <dgm:t>
        <a:bodyPr/>
        <a:lstStyle/>
        <a:p>
          <a:endParaRPr lang="ru-RU"/>
        </a:p>
      </dgm:t>
    </dgm:pt>
    <dgm:pt modelId="{D2D8E201-3C5F-4601-B964-CAACF9ED1D1A}" type="pres">
      <dgm:prSet presAssocID="{26F9F519-2109-45B1-AADF-8232A86EFCE0}" presName="composite" presStyleCnt="0"/>
      <dgm:spPr/>
      <dgm:t>
        <a:bodyPr/>
        <a:lstStyle/>
        <a:p>
          <a:endParaRPr lang="ru-RU"/>
        </a:p>
      </dgm:t>
    </dgm:pt>
    <dgm:pt modelId="{50440816-1297-4B11-998C-952D8F66690F}" type="pres">
      <dgm:prSet presAssocID="{26F9F519-2109-45B1-AADF-8232A86EFCE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44F2BA-1CEC-49B4-BFA1-637D5130134C}" type="pres">
      <dgm:prSet presAssocID="{26F9F519-2109-45B1-AADF-8232A86EFCE0}" presName="descendantText" presStyleLbl="alignAcc1" presStyleIdx="1" presStyleCnt="3" custScaleX="98776" custScaleY="106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AE0AF-0121-46F3-B31F-0D04F3238C1A}" type="pres">
      <dgm:prSet presAssocID="{8A5CB6F2-2857-4187-B144-6BC2933496DE}" presName="sp" presStyleCnt="0"/>
      <dgm:spPr/>
      <dgm:t>
        <a:bodyPr/>
        <a:lstStyle/>
        <a:p>
          <a:endParaRPr lang="ru-RU"/>
        </a:p>
      </dgm:t>
    </dgm:pt>
    <dgm:pt modelId="{148AF554-88A1-4A44-84B7-CC3507492EE1}" type="pres">
      <dgm:prSet presAssocID="{3FE85BF6-BCDC-4017-91BF-02BCB4EE81CF}" presName="composite" presStyleCnt="0"/>
      <dgm:spPr/>
      <dgm:t>
        <a:bodyPr/>
        <a:lstStyle/>
        <a:p>
          <a:endParaRPr lang="ru-RU"/>
        </a:p>
      </dgm:t>
    </dgm:pt>
    <dgm:pt modelId="{5E92A6C3-3BB5-4A4C-9D7B-8A92A09812C5}" type="pres">
      <dgm:prSet presAssocID="{3FE85BF6-BCDC-4017-91BF-02BCB4EE81C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40DFC-CC3C-446E-82E7-038E697B21A6}" type="pres">
      <dgm:prSet presAssocID="{3FE85BF6-BCDC-4017-91BF-02BCB4EE81CF}" presName="descendantText" presStyleLbl="alignAcc1" presStyleIdx="2" presStyleCnt="3" custScaleX="100683" custScaleY="109457" custLinFactNeighborX="4891" custLinFactNeighborY="3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E85A2-D702-4868-B584-EF8A53EAA783}" srcId="{2302BB46-0FB4-41FF-A554-41F7F9491673}" destId="{26F9F519-2109-45B1-AADF-8232A86EFCE0}" srcOrd="1" destOrd="0" parTransId="{44B8D75A-DE34-41C8-8994-E8B8ED9302A2}" sibTransId="{8A5CB6F2-2857-4187-B144-6BC2933496DE}"/>
    <dgm:cxn modelId="{DEAAA201-1409-433C-B6C8-158D5B7210E8}" type="presOf" srcId="{A6EB957A-A4E1-478E-ADCD-7EDEA0203F6B}" destId="{3CE3794C-583D-49EB-B0F4-0FF5349DB8CB}" srcOrd="0" destOrd="0" presId="urn:microsoft.com/office/officeart/2005/8/layout/chevron2"/>
    <dgm:cxn modelId="{85F489C4-9ACF-4E04-B6ED-9934C14D17A7}" type="presOf" srcId="{3F1F7356-A40A-4664-8F09-DCB32AA86C7F}" destId="{5944F2BA-1CEC-49B4-BFA1-637D5130134C}" srcOrd="0" destOrd="0" presId="urn:microsoft.com/office/officeart/2005/8/layout/chevron2"/>
    <dgm:cxn modelId="{EFF27BD0-6C7A-451F-8C9F-BE56D60DBC06}" type="presOf" srcId="{26F9F519-2109-45B1-AADF-8232A86EFCE0}" destId="{50440816-1297-4B11-998C-952D8F66690F}" srcOrd="0" destOrd="0" presId="urn:microsoft.com/office/officeart/2005/8/layout/chevron2"/>
    <dgm:cxn modelId="{3DD4C990-8EC7-4B49-B66C-DEE2363C6947}" type="presOf" srcId="{3FE85BF6-BCDC-4017-91BF-02BCB4EE81CF}" destId="{5E92A6C3-3BB5-4A4C-9D7B-8A92A09812C5}" srcOrd="0" destOrd="0" presId="urn:microsoft.com/office/officeart/2005/8/layout/chevron2"/>
    <dgm:cxn modelId="{69C51293-7CB3-4F2F-B8A0-0CA79F605E19}" srcId="{2302BB46-0FB4-41FF-A554-41F7F9491673}" destId="{3FE85BF6-BCDC-4017-91BF-02BCB4EE81CF}" srcOrd="2" destOrd="0" parTransId="{08531EDF-CF65-4978-A90B-ADA0C57EBE5E}" sibTransId="{7DD77760-C8F4-49E6-9E8F-334432BBD4D2}"/>
    <dgm:cxn modelId="{AC33BC91-2ED8-46EA-9494-D203857DD508}" srcId="{2302BB46-0FB4-41FF-A554-41F7F9491673}" destId="{A078A731-E554-4FB9-AA78-6257C0B78310}" srcOrd="0" destOrd="0" parTransId="{AAC83F08-7649-4066-8FED-8D0C3B44D316}" sibTransId="{2A5C7F5D-7A07-4B50-89E9-5E5BE1E92C34}"/>
    <dgm:cxn modelId="{088A5EBF-B466-4B3D-9672-ED26A86BF9FD}" type="presOf" srcId="{A078A731-E554-4FB9-AA78-6257C0B78310}" destId="{542DC0D7-31C2-42EA-BB4C-DEF180C2638D}" srcOrd="0" destOrd="0" presId="urn:microsoft.com/office/officeart/2005/8/layout/chevron2"/>
    <dgm:cxn modelId="{B1477436-73BC-42F2-ADF9-4FCF338354E1}" srcId="{3FE85BF6-BCDC-4017-91BF-02BCB4EE81CF}" destId="{7F41895E-98A7-46FB-B28A-C84206F4DB13}" srcOrd="0" destOrd="0" parTransId="{07FD36B4-A98C-4372-B275-371A0CE077B3}" sibTransId="{3B147BD8-30FF-44D8-A408-D8D3DEC01679}"/>
    <dgm:cxn modelId="{F42B76BE-86C6-4522-BE85-F52890E68188}" srcId="{A078A731-E554-4FB9-AA78-6257C0B78310}" destId="{A6EB957A-A4E1-478E-ADCD-7EDEA0203F6B}" srcOrd="0" destOrd="0" parTransId="{C88BBE77-2251-4D3C-8629-F32F86DC02B6}" sibTransId="{D474901E-F7E4-4345-84A8-6CAC47463D48}"/>
    <dgm:cxn modelId="{C5CBFB05-6E04-43ED-B98C-242497EA0121}" type="presOf" srcId="{2302BB46-0FB4-41FF-A554-41F7F9491673}" destId="{BFAC00B3-85EF-491E-B75E-B3D9B61E3604}" srcOrd="0" destOrd="0" presId="urn:microsoft.com/office/officeart/2005/8/layout/chevron2"/>
    <dgm:cxn modelId="{4B97EC70-C899-4809-97D6-2B7690BEFBD2}" type="presOf" srcId="{7F41895E-98A7-46FB-B28A-C84206F4DB13}" destId="{5F940DFC-CC3C-446E-82E7-038E697B21A6}" srcOrd="0" destOrd="0" presId="urn:microsoft.com/office/officeart/2005/8/layout/chevron2"/>
    <dgm:cxn modelId="{D65DA16B-1DBA-4C33-92F5-5C4D71D935CA}" srcId="{26F9F519-2109-45B1-AADF-8232A86EFCE0}" destId="{3F1F7356-A40A-4664-8F09-DCB32AA86C7F}" srcOrd="0" destOrd="0" parTransId="{4E4F48D2-2D46-4F25-9CDB-CD1C3C1F266F}" sibTransId="{B5DD2DC9-C5FD-4CC2-9709-5480443B26ED}"/>
    <dgm:cxn modelId="{079F5808-FF1B-4342-BEA9-FD94EAAD37DB}" type="presParOf" srcId="{BFAC00B3-85EF-491E-B75E-B3D9B61E3604}" destId="{87458316-A539-4ACD-8859-BA7C50FA77BB}" srcOrd="0" destOrd="0" presId="urn:microsoft.com/office/officeart/2005/8/layout/chevron2"/>
    <dgm:cxn modelId="{4CC15977-6594-469A-9928-1B92FA15B9D1}" type="presParOf" srcId="{87458316-A539-4ACD-8859-BA7C50FA77BB}" destId="{542DC0D7-31C2-42EA-BB4C-DEF180C2638D}" srcOrd="0" destOrd="0" presId="urn:microsoft.com/office/officeart/2005/8/layout/chevron2"/>
    <dgm:cxn modelId="{AA9DC028-5958-4432-86AE-A655F1F1E542}" type="presParOf" srcId="{87458316-A539-4ACD-8859-BA7C50FA77BB}" destId="{3CE3794C-583D-49EB-B0F4-0FF5349DB8CB}" srcOrd="1" destOrd="0" presId="urn:microsoft.com/office/officeart/2005/8/layout/chevron2"/>
    <dgm:cxn modelId="{ECB8D0F3-55C5-438D-B53D-E59755568F01}" type="presParOf" srcId="{BFAC00B3-85EF-491E-B75E-B3D9B61E3604}" destId="{2A77F1C5-BA8B-4CB1-86EB-C1FD393F68A6}" srcOrd="1" destOrd="0" presId="urn:microsoft.com/office/officeart/2005/8/layout/chevron2"/>
    <dgm:cxn modelId="{F131A8D1-B584-4CEF-89F2-634BA0A55CC6}" type="presParOf" srcId="{BFAC00B3-85EF-491E-B75E-B3D9B61E3604}" destId="{D2D8E201-3C5F-4601-B964-CAACF9ED1D1A}" srcOrd="2" destOrd="0" presId="urn:microsoft.com/office/officeart/2005/8/layout/chevron2"/>
    <dgm:cxn modelId="{BCC7B8A3-CD0E-4488-B3D7-4E820FA43E6D}" type="presParOf" srcId="{D2D8E201-3C5F-4601-B964-CAACF9ED1D1A}" destId="{50440816-1297-4B11-998C-952D8F66690F}" srcOrd="0" destOrd="0" presId="urn:microsoft.com/office/officeart/2005/8/layout/chevron2"/>
    <dgm:cxn modelId="{F0B11001-AB17-4593-8906-9B0EC47B6208}" type="presParOf" srcId="{D2D8E201-3C5F-4601-B964-CAACF9ED1D1A}" destId="{5944F2BA-1CEC-49B4-BFA1-637D5130134C}" srcOrd="1" destOrd="0" presId="urn:microsoft.com/office/officeart/2005/8/layout/chevron2"/>
    <dgm:cxn modelId="{0AFF6382-BF68-462F-8622-0572252814B5}" type="presParOf" srcId="{BFAC00B3-85EF-491E-B75E-B3D9B61E3604}" destId="{065AE0AF-0121-46F3-B31F-0D04F3238C1A}" srcOrd="3" destOrd="0" presId="urn:microsoft.com/office/officeart/2005/8/layout/chevron2"/>
    <dgm:cxn modelId="{61E40C7A-C661-44AB-BDF8-650A60A0AA30}" type="presParOf" srcId="{BFAC00B3-85EF-491E-B75E-B3D9B61E3604}" destId="{148AF554-88A1-4A44-84B7-CC3507492EE1}" srcOrd="4" destOrd="0" presId="urn:microsoft.com/office/officeart/2005/8/layout/chevron2"/>
    <dgm:cxn modelId="{4F3048BF-F462-4459-AFEC-4C9C6CBCA0C5}" type="presParOf" srcId="{148AF554-88A1-4A44-84B7-CC3507492EE1}" destId="{5E92A6C3-3BB5-4A4C-9D7B-8A92A09812C5}" srcOrd="0" destOrd="0" presId="urn:microsoft.com/office/officeart/2005/8/layout/chevron2"/>
    <dgm:cxn modelId="{86F1FDA4-4DC2-421D-8E58-295ADFDAC761}" type="presParOf" srcId="{148AF554-88A1-4A44-84B7-CC3507492EE1}" destId="{5F940DFC-CC3C-446E-82E7-038E697B21A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BA3D46-9367-48F9-8A73-9B1E70E22609}" type="doc">
      <dgm:prSet loTypeId="urn:microsoft.com/office/officeart/2005/8/layout/process2" loCatId="process" qsTypeId="urn:microsoft.com/office/officeart/2005/8/quickstyle/3d1" qsCatId="3D" csTypeId="urn:microsoft.com/office/officeart/2005/8/colors/colorful3" csCatId="colorful" phldr="1"/>
      <dgm:spPr/>
    </dgm:pt>
    <dgm:pt modelId="{9264C8D3-FF88-4F44-8CD5-65BF86E3769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A566EB3-24E3-4475-BE59-0119EAF4A623}" type="parTrans" cxnId="{34C1C798-39AC-4158-9551-730BC7725383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E734A16-C293-4748-8517-0A9EA181CCAB}" type="sibTrans" cxnId="{34C1C798-39AC-4158-9551-730BC7725383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FD8A143-B7AB-454B-9B1F-A84AC45C10A7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3F93330A-7F3A-484F-ABB7-C28FCD2FA831}" type="parTrans" cxnId="{11CF050E-2081-4148-AE17-8E1BA90EEB8F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15CC1F5-6249-4E92-A9B6-9668F50D1F63}" type="sibTrans" cxnId="{11CF050E-2081-4148-AE17-8E1BA90EEB8F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B1509B8-0522-4DEA-AE49-07F59ADD9E7E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0443A813-0A8E-4A6C-B973-7018DD130B25}" type="par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55BB6B0-2557-444C-8E07-D6FCC2D7726B}" type="sibTrans" cxnId="{E19445E2-79CB-4232-9D39-A0BCAB92084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9D8259D-6FD4-4641-93C5-306C6905A890}" type="pres">
      <dgm:prSet presAssocID="{11BA3D46-9367-48F9-8A73-9B1E70E22609}" presName="linearFlow" presStyleCnt="0">
        <dgm:presLayoutVars>
          <dgm:resizeHandles val="exact"/>
        </dgm:presLayoutVars>
      </dgm:prSet>
      <dgm:spPr/>
    </dgm:pt>
    <dgm:pt modelId="{296EA484-5669-4013-85EB-DA3C299C36A9}" type="pres">
      <dgm:prSet presAssocID="{9264C8D3-FF88-4F44-8CD5-65BF86E37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BCF26-80B2-4903-ABF9-72785541179D}" type="pres">
      <dgm:prSet presAssocID="{0E734A16-C293-4748-8517-0A9EA181CCAB}" presName="sibTrans" presStyleLbl="sibTrans2D1" presStyleIdx="0" presStyleCnt="2" custScaleY="567901"/>
      <dgm:spPr/>
      <dgm:t>
        <a:bodyPr/>
        <a:lstStyle/>
        <a:p>
          <a:endParaRPr lang="ru-RU"/>
        </a:p>
      </dgm:t>
    </dgm:pt>
    <dgm:pt modelId="{1184689C-7E49-442C-ABFD-11FDB0F64E61}" type="pres">
      <dgm:prSet presAssocID="{0E734A16-C293-4748-8517-0A9EA181CCAB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200D8D2-3854-4D25-BF56-60B5B8D7FAFF}" type="pres">
      <dgm:prSet presAssocID="{7FD8A143-B7AB-454B-9B1F-A84AC45C10A7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5650287-F1CB-4840-B39A-F3D26DDAEFE4}" type="pres">
      <dgm:prSet presAssocID="{A15CC1F5-6249-4E92-A9B6-9668F50D1F63}" presName="sibTrans" presStyleLbl="sibTrans2D1" presStyleIdx="1" presStyleCnt="2" custScaleY="580247"/>
      <dgm:spPr/>
      <dgm:t>
        <a:bodyPr/>
        <a:lstStyle/>
        <a:p>
          <a:endParaRPr lang="ru-RU"/>
        </a:p>
      </dgm:t>
    </dgm:pt>
    <dgm:pt modelId="{A09464EA-902C-46D5-B88A-1386DB67FEEB}" type="pres">
      <dgm:prSet presAssocID="{A15CC1F5-6249-4E92-A9B6-9668F50D1F63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8840CDC-23DD-43C5-A607-58D8C1DE46CB}" type="pres">
      <dgm:prSet presAssocID="{6B1509B8-0522-4DEA-AE49-07F59ADD9E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B66759-38BF-4CD1-B673-F38A3B4A840E}" type="presOf" srcId="{0E734A16-C293-4748-8517-0A9EA181CCAB}" destId="{1184689C-7E49-442C-ABFD-11FDB0F64E61}" srcOrd="1" destOrd="0" presId="urn:microsoft.com/office/officeart/2005/8/layout/process2"/>
    <dgm:cxn modelId="{11CF050E-2081-4148-AE17-8E1BA90EEB8F}" srcId="{11BA3D46-9367-48F9-8A73-9B1E70E22609}" destId="{7FD8A143-B7AB-454B-9B1F-A84AC45C10A7}" srcOrd="1" destOrd="0" parTransId="{3F93330A-7F3A-484F-ABB7-C28FCD2FA831}" sibTransId="{A15CC1F5-6249-4E92-A9B6-9668F50D1F63}"/>
    <dgm:cxn modelId="{63D5FDF4-9003-486F-848F-E3009BFF0B59}" type="presOf" srcId="{A15CC1F5-6249-4E92-A9B6-9668F50D1F63}" destId="{55650287-F1CB-4840-B39A-F3D26DDAEFE4}" srcOrd="0" destOrd="0" presId="urn:microsoft.com/office/officeart/2005/8/layout/process2"/>
    <dgm:cxn modelId="{B3CCC8D9-AF14-4D19-B455-F8E9F1EFE528}" type="presOf" srcId="{6B1509B8-0522-4DEA-AE49-07F59ADD9E7E}" destId="{E8840CDC-23DD-43C5-A607-58D8C1DE46CB}" srcOrd="0" destOrd="0" presId="urn:microsoft.com/office/officeart/2005/8/layout/process2"/>
    <dgm:cxn modelId="{B3115FC8-D2AF-4885-8568-E14FE068E917}" type="presOf" srcId="{0E734A16-C293-4748-8517-0A9EA181CCAB}" destId="{BC2BCF26-80B2-4903-ABF9-72785541179D}" srcOrd="0" destOrd="0" presId="urn:microsoft.com/office/officeart/2005/8/layout/process2"/>
    <dgm:cxn modelId="{AD8B60B6-E76D-4DC4-A9BE-A65A1807EBE3}" type="presOf" srcId="{9264C8D3-FF88-4F44-8CD5-65BF86E37697}" destId="{296EA484-5669-4013-85EB-DA3C299C36A9}" srcOrd="0" destOrd="0" presId="urn:microsoft.com/office/officeart/2005/8/layout/process2"/>
    <dgm:cxn modelId="{34C1C798-39AC-4158-9551-730BC7725383}" srcId="{11BA3D46-9367-48F9-8A73-9B1E70E22609}" destId="{9264C8D3-FF88-4F44-8CD5-65BF86E37697}" srcOrd="0" destOrd="0" parTransId="{3A566EB3-24E3-4475-BE59-0119EAF4A623}" sibTransId="{0E734A16-C293-4748-8517-0A9EA181CCAB}"/>
    <dgm:cxn modelId="{58267CBA-54B1-4284-9DC8-5C115D5021CE}" type="presOf" srcId="{11BA3D46-9367-48F9-8A73-9B1E70E22609}" destId="{E9D8259D-6FD4-4641-93C5-306C6905A890}" srcOrd="0" destOrd="0" presId="urn:microsoft.com/office/officeart/2005/8/layout/process2"/>
    <dgm:cxn modelId="{43FFD595-C42B-4686-8C93-CE9B859CC732}" type="presOf" srcId="{A15CC1F5-6249-4E92-A9B6-9668F50D1F63}" destId="{A09464EA-902C-46D5-B88A-1386DB67FEEB}" srcOrd="1" destOrd="0" presId="urn:microsoft.com/office/officeart/2005/8/layout/process2"/>
    <dgm:cxn modelId="{1B50F4F9-49C3-4996-A172-18FAC52F266C}" type="presOf" srcId="{7FD8A143-B7AB-454B-9B1F-A84AC45C10A7}" destId="{6200D8D2-3854-4D25-BF56-60B5B8D7FAFF}" srcOrd="0" destOrd="0" presId="urn:microsoft.com/office/officeart/2005/8/layout/process2"/>
    <dgm:cxn modelId="{E19445E2-79CB-4232-9D39-A0BCAB92084D}" srcId="{11BA3D46-9367-48F9-8A73-9B1E70E22609}" destId="{6B1509B8-0522-4DEA-AE49-07F59ADD9E7E}" srcOrd="2" destOrd="0" parTransId="{0443A813-0A8E-4A6C-B973-7018DD130B25}" sibTransId="{D55BB6B0-2557-444C-8E07-D6FCC2D7726B}"/>
    <dgm:cxn modelId="{BDDF8A82-277E-45BE-8FB7-8CEBC7B80292}" type="presParOf" srcId="{E9D8259D-6FD4-4641-93C5-306C6905A890}" destId="{296EA484-5669-4013-85EB-DA3C299C36A9}" srcOrd="0" destOrd="0" presId="urn:microsoft.com/office/officeart/2005/8/layout/process2"/>
    <dgm:cxn modelId="{F5705838-46EC-48FC-B002-1D87A7FB2106}" type="presParOf" srcId="{E9D8259D-6FD4-4641-93C5-306C6905A890}" destId="{BC2BCF26-80B2-4903-ABF9-72785541179D}" srcOrd="1" destOrd="0" presId="urn:microsoft.com/office/officeart/2005/8/layout/process2"/>
    <dgm:cxn modelId="{C69B33EB-9AC3-4349-ADC1-DA21CC32D942}" type="presParOf" srcId="{BC2BCF26-80B2-4903-ABF9-72785541179D}" destId="{1184689C-7E49-442C-ABFD-11FDB0F64E61}" srcOrd="0" destOrd="0" presId="urn:microsoft.com/office/officeart/2005/8/layout/process2"/>
    <dgm:cxn modelId="{622F0550-40AC-4042-AD6E-751FB847BA0F}" type="presParOf" srcId="{E9D8259D-6FD4-4641-93C5-306C6905A890}" destId="{6200D8D2-3854-4D25-BF56-60B5B8D7FAFF}" srcOrd="2" destOrd="0" presId="urn:microsoft.com/office/officeart/2005/8/layout/process2"/>
    <dgm:cxn modelId="{9A48BFD5-CB16-45E2-9FB6-DC7D7DA5221D}" type="presParOf" srcId="{E9D8259D-6FD4-4641-93C5-306C6905A890}" destId="{55650287-F1CB-4840-B39A-F3D26DDAEFE4}" srcOrd="3" destOrd="0" presId="urn:microsoft.com/office/officeart/2005/8/layout/process2"/>
    <dgm:cxn modelId="{601164AA-1256-4C32-8529-4C568022C182}" type="presParOf" srcId="{55650287-F1CB-4840-B39A-F3D26DDAEFE4}" destId="{A09464EA-902C-46D5-B88A-1386DB67FEEB}" srcOrd="0" destOrd="0" presId="urn:microsoft.com/office/officeart/2005/8/layout/process2"/>
    <dgm:cxn modelId="{C552996F-7ABA-4624-9087-D9523E7F173E}" type="presParOf" srcId="{E9D8259D-6FD4-4641-93C5-306C6905A890}" destId="{E8840CDC-23DD-43C5-A607-58D8C1DE46C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поступления денежных средств в бюджет.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/>
      <dgm:spPr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/>
      <dgm:spPr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53926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35390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88172" custRadScaleRad="96802" custRadScaleInc="-11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7200" custRadScaleInc="97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6A4DD59B-5622-49C8-80A3-DC4ABBB67C2C}" type="presOf" srcId="{51B0975B-EA65-4A15-BAF2-DB307B86BC96}" destId="{341F0CCF-4C81-46C6-BAD1-DDC17631079D}" srcOrd="0" destOrd="0" presId="urn:microsoft.com/office/officeart/2008/layout/RadialCluster"/>
    <dgm:cxn modelId="{C0343BA5-805C-4003-9D95-F466D6080181}" type="presOf" srcId="{2C971819-3A7E-44D6-A607-E41E2CC546CA}" destId="{2A42BF92-E0CA-4C74-94D9-9AE3F4260038}" srcOrd="0" destOrd="0" presId="urn:microsoft.com/office/officeart/2008/layout/RadialCluster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32C8D36-A55C-4504-A8A6-FF4C26512B4C}" type="presOf" srcId="{C9BABCCA-8569-4ABA-B03B-D830CDA9F6D4}" destId="{8B244CFF-22F3-49C3-BAD4-562F5B34DCEA}" srcOrd="0" destOrd="0" presId="urn:microsoft.com/office/officeart/2008/layout/RadialCluster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128D5545-CE3D-4071-8609-925D43B45E0C}" type="presOf" srcId="{9D6328B3-3D5F-410C-9275-2F3B736C0074}" destId="{0999DAA6-78E7-4C62-AD9F-BB89E1F317A5}" srcOrd="0" destOrd="0" presId="urn:microsoft.com/office/officeart/2008/layout/RadialCluster"/>
    <dgm:cxn modelId="{E67063BE-368A-483E-AE31-45C840F9A6E4}" type="presOf" srcId="{FB48CFB2-2144-464F-99B0-7B4517BBF385}" destId="{55E128A9-086C-4AB0-9BB3-7B78F9CA19C8}" srcOrd="0" destOrd="0" presId="urn:microsoft.com/office/officeart/2008/layout/RadialCluster"/>
    <dgm:cxn modelId="{0278974C-1680-40BC-8AA3-EEFA378BDFE7}" type="presOf" srcId="{BF147029-5588-4C67-A975-3EDDF959302B}" destId="{A7E70BED-E9F9-4186-91D6-4C4AD5C34513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73979B64-144D-4D16-8BA6-613BA83E204B}" type="presOf" srcId="{30BF6DE8-1E0A-4F3F-9C5D-54B1D0FEA649}" destId="{BF1427F8-47F7-429E-8B9A-D7AD3446727D}" srcOrd="0" destOrd="0" presId="urn:microsoft.com/office/officeart/2008/layout/RadialCluster"/>
    <dgm:cxn modelId="{6EDF092D-984B-46CA-8F3A-026CC821070B}" type="presOf" srcId="{B48DC76A-8C89-4A47-A084-03205D8C4A2A}" destId="{A1F9C609-4FDF-427E-A3A7-017CF8E0D1F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7A91801D-C7C2-4DBF-8AFE-7A91BC3CB26F}" type="presParOf" srcId="{8B244CFF-22F3-49C3-BAD4-562F5B34DCEA}" destId="{767A95D3-4209-465C-93E1-7443651645A0}" srcOrd="0" destOrd="0" presId="urn:microsoft.com/office/officeart/2008/layout/RadialCluster"/>
    <dgm:cxn modelId="{E427D2C2-867F-4E78-B695-1EEA04247550}" type="presParOf" srcId="{767A95D3-4209-465C-93E1-7443651645A0}" destId="{55E128A9-086C-4AB0-9BB3-7B78F9CA19C8}" srcOrd="0" destOrd="0" presId="urn:microsoft.com/office/officeart/2008/layout/RadialCluster"/>
    <dgm:cxn modelId="{5C4B1B36-93B2-45F4-BC70-746B6EE70F5E}" type="presParOf" srcId="{767A95D3-4209-465C-93E1-7443651645A0}" destId="{2A42BF92-E0CA-4C74-94D9-9AE3F4260038}" srcOrd="1" destOrd="0" presId="urn:microsoft.com/office/officeart/2008/layout/RadialCluster"/>
    <dgm:cxn modelId="{39B0078D-CBDA-4E4D-AA9D-34B90D121125}" type="presParOf" srcId="{767A95D3-4209-465C-93E1-7443651645A0}" destId="{A7E70BED-E9F9-4186-91D6-4C4AD5C34513}" srcOrd="2" destOrd="0" presId="urn:microsoft.com/office/officeart/2008/layout/RadialCluster"/>
    <dgm:cxn modelId="{A35AAA77-DB70-4BEB-8C8E-FFA83BB544A2}" type="presParOf" srcId="{767A95D3-4209-465C-93E1-7443651645A0}" destId="{0999DAA6-78E7-4C62-AD9F-BB89E1F317A5}" srcOrd="3" destOrd="0" presId="urn:microsoft.com/office/officeart/2008/layout/RadialCluster"/>
    <dgm:cxn modelId="{0EDEBECB-BC0F-4A6D-8414-7A5C001973D5}" type="presParOf" srcId="{767A95D3-4209-465C-93E1-7443651645A0}" destId="{A1F9C609-4FDF-427E-A3A7-017CF8E0D1F8}" srcOrd="4" destOrd="0" presId="urn:microsoft.com/office/officeart/2008/layout/RadialCluster"/>
    <dgm:cxn modelId="{5F00A983-1E53-42F6-8BC4-1E59B7D05352}" type="presParOf" srcId="{767A95D3-4209-465C-93E1-7443651645A0}" destId="{BF1427F8-47F7-429E-8B9A-D7AD3446727D}" srcOrd="5" destOrd="0" presId="urn:microsoft.com/office/officeart/2008/layout/RadialCluster"/>
    <dgm:cxn modelId="{9096C720-4342-4E96-BB4E-3A7A0285BDB2}" type="presParOf" srcId="{767A95D3-4209-465C-93E1-7443651645A0}" destId="{341F0CCF-4C81-46C6-BAD1-DDC17631079D}" srcOrd="6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373341-D295-47A1-8C65-26E2CF4B2E66}" type="doc">
      <dgm:prSet loTypeId="urn:microsoft.com/office/officeart/2005/8/layout/vList5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8D16D0C-DA3B-4419-AF3F-ADEEEC99AB19}">
      <dgm:prSet phldrT="[Текст]"/>
      <dgm:spPr/>
      <dgm:t>
        <a:bodyPr/>
        <a:lstStyle/>
        <a:p>
          <a:r>
            <a:rPr lang="ru-RU" b="1" dirty="0" smtClean="0"/>
            <a:t>Дотации</a:t>
          </a:r>
          <a:endParaRPr lang="ru-RU" b="1" dirty="0"/>
        </a:p>
      </dgm:t>
    </dgm:pt>
    <dgm:pt modelId="{29FC8F8C-75D4-43AA-A9FC-222A965A9F92}" type="parTrans" cxnId="{DDF5859B-3E49-4078-B29C-59CCBB38D14B}">
      <dgm:prSet/>
      <dgm:spPr/>
      <dgm:t>
        <a:bodyPr/>
        <a:lstStyle/>
        <a:p>
          <a:endParaRPr lang="ru-RU"/>
        </a:p>
      </dgm:t>
    </dgm:pt>
    <dgm:pt modelId="{A288153F-EF40-4030-AE38-9D2862A06144}" type="sibTrans" cxnId="{DDF5859B-3E49-4078-B29C-59CCBB38D14B}">
      <dgm:prSet/>
      <dgm:spPr/>
      <dgm:t>
        <a:bodyPr/>
        <a:lstStyle/>
        <a:p>
          <a:endParaRPr lang="ru-RU"/>
        </a:p>
      </dgm:t>
    </dgm:pt>
    <dgm:pt modelId="{B431F2B6-0F67-4BBF-9A8D-8458E1325A9B}">
      <dgm:prSet phldrT="[Текст]"/>
      <dgm:spPr/>
      <dgm:t>
        <a:bodyPr/>
        <a:lstStyle/>
        <a:p>
          <a:r>
            <a:rPr lang="ru-RU" b="1" dirty="0" smtClean="0"/>
            <a:t>Субсидии</a:t>
          </a:r>
          <a:endParaRPr lang="ru-RU" b="1" dirty="0"/>
        </a:p>
      </dgm:t>
    </dgm:pt>
    <dgm:pt modelId="{4E8FCFA1-3C1A-4453-9866-09CB72C8BB86}" type="parTrans" cxnId="{E0FF82CD-CC83-4643-ADB3-DD7094DA811B}">
      <dgm:prSet/>
      <dgm:spPr/>
      <dgm:t>
        <a:bodyPr/>
        <a:lstStyle/>
        <a:p>
          <a:endParaRPr lang="ru-RU"/>
        </a:p>
      </dgm:t>
    </dgm:pt>
    <dgm:pt modelId="{9DC2A413-388D-4B4E-B71E-BB741DBC7CFE}" type="sibTrans" cxnId="{E0FF82CD-CC83-4643-ADB3-DD7094DA811B}">
      <dgm:prSet/>
      <dgm:spPr/>
      <dgm:t>
        <a:bodyPr/>
        <a:lstStyle/>
        <a:p>
          <a:endParaRPr lang="ru-RU"/>
        </a:p>
      </dgm:t>
    </dgm:pt>
    <dgm:pt modelId="{4F30B16D-B4A2-44E4-B559-E6B0336DA3D9}">
      <dgm:prSet phldrT="[Текст]"/>
      <dgm:spPr/>
      <dgm:t>
        <a:bodyPr/>
        <a:lstStyle/>
        <a:p>
          <a:r>
            <a:rPr lang="ru-RU" b="1" dirty="0" smtClean="0"/>
            <a:t>Субвенции</a:t>
          </a:r>
          <a:endParaRPr lang="ru-RU" b="1" dirty="0"/>
        </a:p>
      </dgm:t>
    </dgm:pt>
    <dgm:pt modelId="{F9B61168-7923-4891-B601-EC0476F377B6}" type="parTrans" cxnId="{A16AB35C-EE49-4201-BCA9-ACCE255491B6}">
      <dgm:prSet/>
      <dgm:spPr/>
      <dgm:t>
        <a:bodyPr/>
        <a:lstStyle/>
        <a:p>
          <a:endParaRPr lang="ru-RU"/>
        </a:p>
      </dgm:t>
    </dgm:pt>
    <dgm:pt modelId="{51C11522-BEC7-413D-81EC-D98641891B8E}" type="sibTrans" cxnId="{A16AB35C-EE49-4201-BCA9-ACCE255491B6}">
      <dgm:prSet/>
      <dgm:spPr/>
      <dgm:t>
        <a:bodyPr/>
        <a:lstStyle/>
        <a:p>
          <a:endParaRPr lang="ru-RU"/>
        </a:p>
      </dgm:t>
    </dgm:pt>
    <dgm:pt modelId="{A3287364-F947-435B-B230-EC1799C91801}">
      <dgm:prSet phldrT="[Текст]"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4DAB9-0BDA-4BD8-8B11-8EBA61545AB2}" type="parTrans" cxnId="{FBDC9B12-F1C3-48AD-9952-0E4C29DC16FA}">
      <dgm:prSet/>
      <dgm:spPr/>
      <dgm:t>
        <a:bodyPr/>
        <a:lstStyle/>
        <a:p>
          <a:endParaRPr lang="ru-RU"/>
        </a:p>
      </dgm:t>
    </dgm:pt>
    <dgm:pt modelId="{E6B67C07-167D-4A0E-BF3E-E1561A00CAD7}" type="sibTrans" cxnId="{FBDC9B12-F1C3-48AD-9952-0E4C29DC16FA}">
      <dgm:prSet/>
      <dgm:spPr/>
      <dgm:t>
        <a:bodyPr/>
        <a:lstStyle/>
        <a:p>
          <a:endParaRPr lang="ru-RU"/>
        </a:p>
      </dgm:t>
    </dgm:pt>
    <dgm:pt modelId="{056F5AB8-9169-4763-90A3-14DCE35B8A6E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0794D4-24A6-46D5-A050-641ACD063897}" type="sibTrans" cxnId="{3327DC68-C227-4D39-893A-34EC93D9D1B1}">
      <dgm:prSet/>
      <dgm:spPr/>
      <dgm:t>
        <a:bodyPr/>
        <a:lstStyle/>
        <a:p>
          <a:endParaRPr lang="ru-RU"/>
        </a:p>
      </dgm:t>
    </dgm:pt>
    <dgm:pt modelId="{8DB0243A-1468-405A-AE4D-34FFC1E73CA6}" type="parTrans" cxnId="{3327DC68-C227-4D39-893A-34EC93D9D1B1}">
      <dgm:prSet/>
      <dgm:spPr/>
      <dgm:t>
        <a:bodyPr/>
        <a:lstStyle/>
        <a:p>
          <a:endParaRPr lang="ru-RU"/>
        </a:p>
      </dgm:t>
    </dgm:pt>
    <dgm:pt modelId="{1552A9F2-B1D2-4D4D-B1AC-87DEBA3A8165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ED854-1418-4708-8E5B-83B93E6C9794}" type="sibTrans" cxnId="{C992D653-F7E1-498F-B2E9-7D988D4B71C8}">
      <dgm:prSet/>
      <dgm:spPr/>
      <dgm:t>
        <a:bodyPr/>
        <a:lstStyle/>
        <a:p>
          <a:endParaRPr lang="ru-RU"/>
        </a:p>
      </dgm:t>
    </dgm:pt>
    <dgm:pt modelId="{DABF42CA-47C6-43C3-BBE8-973CD26B9294}" type="parTrans" cxnId="{C992D653-F7E1-498F-B2E9-7D988D4B71C8}">
      <dgm:prSet/>
      <dgm:spPr/>
      <dgm:t>
        <a:bodyPr/>
        <a:lstStyle/>
        <a:p>
          <a:endParaRPr lang="ru-RU"/>
        </a:p>
      </dgm:t>
    </dgm:pt>
    <dgm:pt modelId="{849ACAA9-61E4-4BD4-97CD-026733A2753F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EDE196-D597-47AA-B679-07CD0130E946}" type="sibTrans" cxnId="{E51A6C8E-5D15-4161-9650-7BE801EB82CC}">
      <dgm:prSet/>
      <dgm:spPr/>
      <dgm:t>
        <a:bodyPr/>
        <a:lstStyle/>
        <a:p>
          <a:endParaRPr lang="ru-RU"/>
        </a:p>
      </dgm:t>
    </dgm:pt>
    <dgm:pt modelId="{8913511C-C933-4A6C-B841-29011F73F1F4}" type="parTrans" cxnId="{E51A6C8E-5D15-4161-9650-7BE801EB82CC}">
      <dgm:prSet/>
      <dgm:spPr/>
      <dgm:t>
        <a:bodyPr/>
        <a:lstStyle/>
        <a:p>
          <a:endParaRPr lang="ru-RU"/>
        </a:p>
      </dgm:t>
    </dgm:pt>
    <dgm:pt modelId="{3F97DA70-34C3-40C0-B518-9B0014043ED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814D-94D7-457B-A9A1-4D9F9EF4EA21}" type="parTrans" cxnId="{AD840034-C344-44AD-AFF2-37A417FCF015}">
      <dgm:prSet/>
      <dgm:spPr/>
      <dgm:t>
        <a:bodyPr/>
        <a:lstStyle/>
        <a:p>
          <a:endParaRPr lang="ru-RU"/>
        </a:p>
      </dgm:t>
    </dgm:pt>
    <dgm:pt modelId="{9C55DD54-885B-4A81-8920-03ACB0A541AE}" type="sibTrans" cxnId="{AD840034-C344-44AD-AFF2-37A417FCF015}">
      <dgm:prSet/>
      <dgm:spPr/>
      <dgm:t>
        <a:bodyPr/>
        <a:lstStyle/>
        <a:p>
          <a:endParaRPr lang="ru-RU"/>
        </a:p>
      </dgm:t>
    </dgm:pt>
    <dgm:pt modelId="{2F3D4E1A-2D69-4FB2-9EE2-97829F856E22}">
      <dgm:prSet custT="1"/>
      <dgm:spPr/>
      <dgm:t>
        <a:bodyPr/>
        <a:lstStyle/>
        <a:p>
          <a:r>
            <a:rPr lang="ru-RU" sz="18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551CFE-DCC1-4ED6-98F9-95B20A3884A9}" type="parTrans" cxnId="{E4975113-1719-49E1-8F46-12E50F759833}">
      <dgm:prSet/>
      <dgm:spPr/>
      <dgm:t>
        <a:bodyPr/>
        <a:lstStyle/>
        <a:p>
          <a:endParaRPr lang="ru-RU"/>
        </a:p>
      </dgm:t>
    </dgm:pt>
    <dgm:pt modelId="{92E5D36C-B79C-4C5F-B0CC-B050293B2C15}" type="sibTrans" cxnId="{E4975113-1719-49E1-8F46-12E50F759833}">
      <dgm:prSet/>
      <dgm:spPr/>
      <dgm:t>
        <a:bodyPr/>
        <a:lstStyle/>
        <a:p>
          <a:endParaRPr lang="ru-RU"/>
        </a:p>
      </dgm:t>
    </dgm:pt>
    <dgm:pt modelId="{53ACB734-D62F-4CBF-BC0E-9B0C313322B8}">
      <dgm:prSet custT="1"/>
      <dgm:spPr/>
      <dgm:t>
        <a:bodyPr/>
        <a:lstStyle/>
        <a:p>
          <a:endParaRPr lang="ru-RU" sz="12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458F81-27F4-4E13-9106-1832A6BB1B0A}" type="parTrans" cxnId="{FBF12983-9B87-47D9-A0F9-58175D3AEE36}">
      <dgm:prSet/>
      <dgm:spPr/>
      <dgm:t>
        <a:bodyPr/>
        <a:lstStyle/>
        <a:p>
          <a:endParaRPr lang="ru-RU"/>
        </a:p>
      </dgm:t>
    </dgm:pt>
    <dgm:pt modelId="{BF1381E6-5B38-4B62-8156-3DADED2AED5E}" type="sibTrans" cxnId="{FBF12983-9B87-47D9-A0F9-58175D3AEE36}">
      <dgm:prSet/>
      <dgm:spPr/>
      <dgm:t>
        <a:bodyPr/>
        <a:lstStyle/>
        <a:p>
          <a:endParaRPr lang="ru-RU"/>
        </a:p>
      </dgm:t>
    </dgm:pt>
    <dgm:pt modelId="{05F0FCB0-221B-440B-AA06-4EC1938B35A6}" type="pres">
      <dgm:prSet presAssocID="{1E373341-D295-47A1-8C65-26E2CF4B2E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A65EA3-EF9C-4861-8F94-D27FC8C43775}" type="pres">
      <dgm:prSet presAssocID="{58D16D0C-DA3B-4419-AF3F-ADEEEC99AB19}" presName="linNode" presStyleCnt="0"/>
      <dgm:spPr/>
    </dgm:pt>
    <dgm:pt modelId="{49DBD5E1-F63E-43FD-8E89-8196BD86CF53}" type="pres">
      <dgm:prSet presAssocID="{58D16D0C-DA3B-4419-AF3F-ADEEEC99AB19}" presName="parentText" presStyleLbl="node1" presStyleIdx="0" presStyleCnt="3" custScaleX="55553" custScaleY="783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03362-CAB1-45A9-90CE-381CA375E281}" type="pres">
      <dgm:prSet presAssocID="{58D16D0C-DA3B-4419-AF3F-ADEEEC99AB19}" presName="descendantText" presStyleLbl="alignAccFollowNode1" presStyleIdx="0" presStyleCnt="3" custScaleX="120201" custScaleY="83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43422-B621-4BBE-ABED-74220C7D57A8}" type="pres">
      <dgm:prSet presAssocID="{A288153F-EF40-4030-AE38-9D2862A06144}" presName="sp" presStyleCnt="0"/>
      <dgm:spPr/>
    </dgm:pt>
    <dgm:pt modelId="{3DCA97F8-A28D-4355-8410-A0750325D310}" type="pres">
      <dgm:prSet presAssocID="{B431F2B6-0F67-4BBF-9A8D-8458E1325A9B}" presName="linNode" presStyleCnt="0"/>
      <dgm:spPr/>
    </dgm:pt>
    <dgm:pt modelId="{FBD321A5-96D0-4687-BF5A-EB858C6F3F69}" type="pres">
      <dgm:prSet presAssocID="{B431F2B6-0F67-4BBF-9A8D-8458E1325A9B}" presName="parentText" presStyleLbl="node1" presStyleIdx="1" presStyleCnt="3" custScaleX="55553" custScaleY="787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FB0-1911-4F08-A980-AED0BE91F2E0}" type="pres">
      <dgm:prSet presAssocID="{B431F2B6-0F67-4BBF-9A8D-8458E1325A9B}" presName="descendantText" presStyleLbl="alignAccFollowNode1" presStyleIdx="1" presStyleCnt="3" custScaleX="119906" custScaleY="838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2A7E0-02B5-40E0-BB01-C2752EFD043F}" type="pres">
      <dgm:prSet presAssocID="{9DC2A413-388D-4B4E-B71E-BB741DBC7CFE}" presName="sp" presStyleCnt="0"/>
      <dgm:spPr/>
    </dgm:pt>
    <dgm:pt modelId="{5560917F-9217-4130-9E2C-D2A9DC89B417}" type="pres">
      <dgm:prSet presAssocID="{4F30B16D-B4A2-44E4-B559-E6B0336DA3D9}" presName="linNode" presStyleCnt="0"/>
      <dgm:spPr/>
    </dgm:pt>
    <dgm:pt modelId="{E6A90D33-645B-47EF-8721-11D0115FDFB0}" type="pres">
      <dgm:prSet presAssocID="{4F30B16D-B4A2-44E4-B559-E6B0336DA3D9}" presName="parentText" presStyleLbl="node1" presStyleIdx="2" presStyleCnt="3" custScaleX="55553" custScaleY="1003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A7AC8-18C6-4FC1-9E7D-F0C8F0C3FEA8}" type="pres">
      <dgm:prSet presAssocID="{4F30B16D-B4A2-44E4-B559-E6B0336DA3D9}" presName="descendantText" presStyleLbl="alignAccFollowNode1" presStyleIdx="2" presStyleCnt="3" custScaleX="120054" custScaleY="109743" custLinFactNeighborX="-1697" custLinFactNeighborY="-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A795D6-585F-4B01-A2CB-8E659E951402}" type="presOf" srcId="{2F3D4E1A-2D69-4FB2-9EE2-97829F856E22}" destId="{2F7A7AC8-18C6-4FC1-9E7D-F0C8F0C3FEA8}" srcOrd="0" destOrd="1" presId="urn:microsoft.com/office/officeart/2005/8/layout/vList5"/>
    <dgm:cxn modelId="{DDF5859B-3E49-4078-B29C-59CCBB38D14B}" srcId="{1E373341-D295-47A1-8C65-26E2CF4B2E66}" destId="{58D16D0C-DA3B-4419-AF3F-ADEEEC99AB19}" srcOrd="0" destOrd="0" parTransId="{29FC8F8C-75D4-43AA-A9FC-222A965A9F92}" sibTransId="{A288153F-EF40-4030-AE38-9D2862A06144}"/>
    <dgm:cxn modelId="{E51A6C8E-5D15-4161-9650-7BE801EB82CC}" srcId="{B431F2B6-0F67-4BBF-9A8D-8458E1325A9B}" destId="{849ACAA9-61E4-4BD4-97CD-026733A2753F}" srcOrd="0" destOrd="0" parTransId="{8913511C-C933-4A6C-B841-29011F73F1F4}" sibTransId="{50EDE196-D597-47AA-B679-07CD0130E946}"/>
    <dgm:cxn modelId="{4B2E53F2-1D01-4762-AF19-C5D6045652EC}" type="presOf" srcId="{1552A9F2-B1D2-4D4D-B1AC-87DEBA3A8165}" destId="{C5F03362-CAB1-45A9-90CE-381CA375E281}" srcOrd="0" destOrd="0" presId="urn:microsoft.com/office/officeart/2005/8/layout/vList5"/>
    <dgm:cxn modelId="{4E9AF3F1-A865-4E9C-82C3-D328896FF7A2}" type="presOf" srcId="{58D16D0C-DA3B-4419-AF3F-ADEEEC99AB19}" destId="{49DBD5E1-F63E-43FD-8E89-8196BD86CF53}" srcOrd="0" destOrd="0" presId="urn:microsoft.com/office/officeart/2005/8/layout/vList5"/>
    <dgm:cxn modelId="{C992D653-F7E1-498F-B2E9-7D988D4B71C8}" srcId="{58D16D0C-DA3B-4419-AF3F-ADEEEC99AB19}" destId="{1552A9F2-B1D2-4D4D-B1AC-87DEBA3A8165}" srcOrd="0" destOrd="0" parTransId="{DABF42CA-47C6-43C3-BBE8-973CD26B9294}" sibTransId="{6D9ED854-1418-4708-8E5B-83B93E6C9794}"/>
    <dgm:cxn modelId="{70C106E6-A799-4FFD-98B7-6EEBE741F975}" type="presOf" srcId="{849ACAA9-61E4-4BD4-97CD-026733A2753F}" destId="{FA9AAFB0-1911-4F08-A980-AED0BE91F2E0}" srcOrd="0" destOrd="0" presId="urn:microsoft.com/office/officeart/2005/8/layout/vList5"/>
    <dgm:cxn modelId="{1465CFB5-35ED-4B1D-ADEF-F2AB7C253D70}" type="presOf" srcId="{53ACB734-D62F-4CBF-BC0E-9B0C313322B8}" destId="{2F7A7AC8-18C6-4FC1-9E7D-F0C8F0C3FEA8}" srcOrd="0" destOrd="2" presId="urn:microsoft.com/office/officeart/2005/8/layout/vList5"/>
    <dgm:cxn modelId="{E4975113-1719-49E1-8F46-12E50F759833}" srcId="{4F30B16D-B4A2-44E4-B559-E6B0336DA3D9}" destId="{2F3D4E1A-2D69-4FB2-9EE2-97829F856E22}" srcOrd="1" destOrd="0" parTransId="{12551CFE-DCC1-4ED6-98F9-95B20A3884A9}" sibTransId="{92E5D36C-B79C-4C5F-B0CC-B050293B2C15}"/>
    <dgm:cxn modelId="{AD840034-C344-44AD-AFF2-37A417FCF015}" srcId="{B431F2B6-0F67-4BBF-9A8D-8458E1325A9B}" destId="{3F97DA70-34C3-40C0-B518-9B0014043ED4}" srcOrd="1" destOrd="0" parTransId="{38C6814D-94D7-457B-A9A1-4D9F9EF4EA21}" sibTransId="{9C55DD54-885B-4A81-8920-03ACB0A541AE}"/>
    <dgm:cxn modelId="{3327DC68-C227-4D39-893A-34EC93D9D1B1}" srcId="{58D16D0C-DA3B-4419-AF3F-ADEEEC99AB19}" destId="{056F5AB8-9169-4763-90A3-14DCE35B8A6E}" srcOrd="1" destOrd="0" parTransId="{8DB0243A-1468-405A-AE4D-34FFC1E73CA6}" sibTransId="{4C0794D4-24A6-46D5-A050-641ACD063897}"/>
    <dgm:cxn modelId="{39583CF7-C9BA-43CC-9983-48DE37E6A02B}" type="presOf" srcId="{1E373341-D295-47A1-8C65-26E2CF4B2E66}" destId="{05F0FCB0-221B-440B-AA06-4EC1938B35A6}" srcOrd="0" destOrd="0" presId="urn:microsoft.com/office/officeart/2005/8/layout/vList5"/>
    <dgm:cxn modelId="{D1D9F850-60B9-4FDB-96E8-3B715E07649B}" type="presOf" srcId="{B431F2B6-0F67-4BBF-9A8D-8458E1325A9B}" destId="{FBD321A5-96D0-4687-BF5A-EB858C6F3F69}" srcOrd="0" destOrd="0" presId="urn:microsoft.com/office/officeart/2005/8/layout/vList5"/>
    <dgm:cxn modelId="{A16AB35C-EE49-4201-BCA9-ACCE255491B6}" srcId="{1E373341-D295-47A1-8C65-26E2CF4B2E66}" destId="{4F30B16D-B4A2-44E4-B559-E6B0336DA3D9}" srcOrd="2" destOrd="0" parTransId="{F9B61168-7923-4891-B601-EC0476F377B6}" sibTransId="{51C11522-BEC7-413D-81EC-D98641891B8E}"/>
    <dgm:cxn modelId="{E0FF82CD-CC83-4643-ADB3-DD7094DA811B}" srcId="{1E373341-D295-47A1-8C65-26E2CF4B2E66}" destId="{B431F2B6-0F67-4BBF-9A8D-8458E1325A9B}" srcOrd="1" destOrd="0" parTransId="{4E8FCFA1-3C1A-4453-9866-09CB72C8BB86}" sibTransId="{9DC2A413-388D-4B4E-B71E-BB741DBC7CFE}"/>
    <dgm:cxn modelId="{6265A289-BBD5-41CC-B00A-54B530C3D23C}" type="presOf" srcId="{A3287364-F947-435B-B230-EC1799C91801}" destId="{2F7A7AC8-18C6-4FC1-9E7D-F0C8F0C3FEA8}" srcOrd="0" destOrd="0" presId="urn:microsoft.com/office/officeart/2005/8/layout/vList5"/>
    <dgm:cxn modelId="{FBF12983-9B87-47D9-A0F9-58175D3AEE36}" srcId="{4F30B16D-B4A2-44E4-B559-E6B0336DA3D9}" destId="{53ACB734-D62F-4CBF-BC0E-9B0C313322B8}" srcOrd="2" destOrd="0" parTransId="{E4458F81-27F4-4E13-9106-1832A6BB1B0A}" sibTransId="{BF1381E6-5B38-4B62-8156-3DADED2AED5E}"/>
    <dgm:cxn modelId="{31CB96DC-C283-4F3D-A04B-58614763C071}" type="presOf" srcId="{3F97DA70-34C3-40C0-B518-9B0014043ED4}" destId="{FA9AAFB0-1911-4F08-A980-AED0BE91F2E0}" srcOrd="0" destOrd="1" presId="urn:microsoft.com/office/officeart/2005/8/layout/vList5"/>
    <dgm:cxn modelId="{628B06EC-60F7-4F94-88A0-68102F3F1E02}" type="presOf" srcId="{4F30B16D-B4A2-44E4-B559-E6B0336DA3D9}" destId="{E6A90D33-645B-47EF-8721-11D0115FDFB0}" srcOrd="0" destOrd="0" presId="urn:microsoft.com/office/officeart/2005/8/layout/vList5"/>
    <dgm:cxn modelId="{8028621B-41C8-4D97-8C73-550F7A5ECC0D}" type="presOf" srcId="{056F5AB8-9169-4763-90A3-14DCE35B8A6E}" destId="{C5F03362-CAB1-45A9-90CE-381CA375E281}" srcOrd="0" destOrd="1" presId="urn:microsoft.com/office/officeart/2005/8/layout/vList5"/>
    <dgm:cxn modelId="{FBDC9B12-F1C3-48AD-9952-0E4C29DC16FA}" srcId="{4F30B16D-B4A2-44E4-B559-E6B0336DA3D9}" destId="{A3287364-F947-435B-B230-EC1799C91801}" srcOrd="0" destOrd="0" parTransId="{9154DAB9-0BDA-4BD8-8B11-8EBA61545AB2}" sibTransId="{E6B67C07-167D-4A0E-BF3E-E1561A00CAD7}"/>
    <dgm:cxn modelId="{887392D1-0B76-470D-AA19-F7D5B3032630}" type="presParOf" srcId="{05F0FCB0-221B-440B-AA06-4EC1938B35A6}" destId="{4EA65EA3-EF9C-4861-8F94-D27FC8C43775}" srcOrd="0" destOrd="0" presId="urn:microsoft.com/office/officeart/2005/8/layout/vList5"/>
    <dgm:cxn modelId="{78D3CAE6-ECB2-4758-9F5E-0380CFB4B455}" type="presParOf" srcId="{4EA65EA3-EF9C-4861-8F94-D27FC8C43775}" destId="{49DBD5E1-F63E-43FD-8E89-8196BD86CF53}" srcOrd="0" destOrd="0" presId="urn:microsoft.com/office/officeart/2005/8/layout/vList5"/>
    <dgm:cxn modelId="{95192738-A5FD-4169-A189-20C1025628D4}" type="presParOf" srcId="{4EA65EA3-EF9C-4861-8F94-D27FC8C43775}" destId="{C5F03362-CAB1-45A9-90CE-381CA375E281}" srcOrd="1" destOrd="0" presId="urn:microsoft.com/office/officeart/2005/8/layout/vList5"/>
    <dgm:cxn modelId="{301C800B-868B-444B-963D-D58BF711A4A8}" type="presParOf" srcId="{05F0FCB0-221B-440B-AA06-4EC1938B35A6}" destId="{24C43422-B621-4BBE-ABED-74220C7D57A8}" srcOrd="1" destOrd="0" presId="urn:microsoft.com/office/officeart/2005/8/layout/vList5"/>
    <dgm:cxn modelId="{B58D40F3-63DD-4329-88BA-89C1B2A86D7F}" type="presParOf" srcId="{05F0FCB0-221B-440B-AA06-4EC1938B35A6}" destId="{3DCA97F8-A28D-4355-8410-A0750325D310}" srcOrd="2" destOrd="0" presId="urn:microsoft.com/office/officeart/2005/8/layout/vList5"/>
    <dgm:cxn modelId="{36AAB6DE-DB4E-459D-AC0E-2C7BE460F300}" type="presParOf" srcId="{3DCA97F8-A28D-4355-8410-A0750325D310}" destId="{FBD321A5-96D0-4687-BF5A-EB858C6F3F69}" srcOrd="0" destOrd="0" presId="urn:microsoft.com/office/officeart/2005/8/layout/vList5"/>
    <dgm:cxn modelId="{0B81C952-BA94-4857-8887-1A9B191CB594}" type="presParOf" srcId="{3DCA97F8-A28D-4355-8410-A0750325D310}" destId="{FA9AAFB0-1911-4F08-A980-AED0BE91F2E0}" srcOrd="1" destOrd="0" presId="urn:microsoft.com/office/officeart/2005/8/layout/vList5"/>
    <dgm:cxn modelId="{5BF64C82-44B7-4F74-AC53-60E71C1C318E}" type="presParOf" srcId="{05F0FCB0-221B-440B-AA06-4EC1938B35A6}" destId="{80C2A7E0-02B5-40E0-BB01-C2752EFD043F}" srcOrd="3" destOrd="0" presId="urn:microsoft.com/office/officeart/2005/8/layout/vList5"/>
    <dgm:cxn modelId="{A9995ABC-9ABE-4361-BF69-A6D29C05D4F9}" type="presParOf" srcId="{05F0FCB0-221B-440B-AA06-4EC1938B35A6}" destId="{5560917F-9217-4130-9E2C-D2A9DC89B417}" srcOrd="4" destOrd="0" presId="urn:microsoft.com/office/officeart/2005/8/layout/vList5"/>
    <dgm:cxn modelId="{CFC2DFF9-E777-439A-B7E4-CBA8A03A7C38}" type="presParOf" srcId="{5560917F-9217-4130-9E2C-D2A9DC89B417}" destId="{E6A90D33-645B-47EF-8721-11D0115FDFB0}" srcOrd="0" destOrd="0" presId="urn:microsoft.com/office/officeart/2005/8/layout/vList5"/>
    <dgm:cxn modelId="{972800CA-CE79-4B02-97D1-1F170947E6E7}" type="presParOf" srcId="{5560917F-9217-4130-9E2C-D2A9DC89B417}" destId="{2F7A7AC8-18C6-4FC1-9E7D-F0C8F0C3FEA8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Краевой бюджет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DE67E0BA-75CA-4E3B-BADE-F768BD06964A}">
      <dgm:prSet phldrT="[Текст]" phldr="1"/>
      <dgm:spPr/>
      <dgm:t>
        <a:bodyPr/>
        <a:lstStyle/>
        <a:p>
          <a:endParaRPr lang="ru-RU"/>
        </a:p>
      </dgm:t>
    </dgm:pt>
    <dgm:pt modelId="{40662EDD-A345-40C7-8D83-D69600ACB267}" type="parTrans" cxnId="{EED00C6F-7436-4423-B990-541C70F89FB2}">
      <dgm:prSet/>
      <dgm:spPr/>
      <dgm:t>
        <a:bodyPr/>
        <a:lstStyle/>
        <a:p>
          <a:endParaRPr lang="ru-RU"/>
        </a:p>
      </dgm:t>
    </dgm:pt>
    <dgm:pt modelId="{AAF9E339-39E6-4FAB-80E4-A1BD1A2AC90C}" type="sibTrans" cxnId="{EED00C6F-7436-4423-B990-541C70F89FB2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40 %</a:t>
          </a:r>
          <a:endParaRPr lang="ru-RU" dirty="0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95681" custScaleY="180544" custLinFactY="-54473" custLinFactNeighborX="-769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94816" custScaleY="92531" custLinFactNeighborX="51493" custLinFactNeighborY="67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5B57EC-1CA4-498A-9788-AD2AC5B7FD83}" type="pres">
      <dgm:prSet presAssocID="{0B447545-B4A1-4F26-84BF-95E40CB0AEDC}" presName="item3" presStyleLbl="node1" presStyleIdx="2" presStyleCnt="3" custScaleX="199036" custScaleY="198766" custLinFactNeighborX="27543" custLinFactNeighborY="-46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30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CDF14BC-B88E-4A51-8B3C-D7AC0ECF4D46}" type="presOf" srcId="{C5F6B6FE-C99D-47E8-B32C-8BCE6AF6FA93}" destId="{07AB60D2-788F-455B-BC6E-6C55558CDF58}" srcOrd="0" destOrd="0" presId="urn:microsoft.com/office/officeart/2005/8/layout/funnel1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EED00C6F-7436-4423-B990-541C70F89FB2}" srcId="{633FB53C-5707-438F-9EB8-EA6BD6263492}" destId="{DE67E0BA-75CA-4E3B-BADE-F768BD06964A}" srcOrd="4" destOrd="0" parTransId="{40662EDD-A345-40C7-8D83-D69600ACB267}" sibTransId="{AAF9E339-39E6-4FAB-80E4-A1BD1A2AC90C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3F3DE5E1-1318-4EE8-A918-8A6EC59E1194}" type="presOf" srcId="{1B7A0A27-9FE2-4D33-B974-831F9987129A}" destId="{10E0D042-4385-4FD9-9B67-E1D8813ABC3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CCBF561D-B8E7-469B-B042-D66CF61C39EA}" type="presOf" srcId="{BF60C060-3180-409F-9C41-5F077E3978B6}" destId="{375B57EC-1CA4-498A-9788-AD2AC5B7FD83}" srcOrd="0" destOrd="0" presId="urn:microsoft.com/office/officeart/2005/8/layout/funnel1"/>
    <dgm:cxn modelId="{F621FB89-1DC2-489B-92C9-927153868984}" type="presOf" srcId="{0B447545-B4A1-4F26-84BF-95E40CB0AEDC}" destId="{F85F8655-39B5-4D64-8864-1FE4DFD13925}" srcOrd="0" destOrd="0" presId="urn:microsoft.com/office/officeart/2005/8/layout/funnel1"/>
    <dgm:cxn modelId="{CC8407D5-592F-44C2-BF27-5C5BC6B4265E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3" destOrd="0" parTransId="{99FB5639-B57F-4F43-850A-48D80153E450}" sibTransId="{66AD6C13-1236-435B-87B8-D9DE987E4027}"/>
    <dgm:cxn modelId="{ED13906B-7EDE-48AB-A4D3-500F06A9B590}" type="presParOf" srcId="{CE657086-2CE5-4289-87D9-AD74AA654A5A}" destId="{3DEFD9A4-716A-41AF-833F-4634F7061FA3}" srcOrd="0" destOrd="0" presId="urn:microsoft.com/office/officeart/2005/8/layout/funnel1"/>
    <dgm:cxn modelId="{DA51894B-F218-41CE-94F1-600E3EFFDF25}" type="presParOf" srcId="{CE657086-2CE5-4289-87D9-AD74AA654A5A}" destId="{277341DB-90E9-434B-9934-88E8F086D5F7}" srcOrd="1" destOrd="0" presId="urn:microsoft.com/office/officeart/2005/8/layout/funnel1"/>
    <dgm:cxn modelId="{9213ECA6-E8C4-45E1-9E68-BE8D53F2E8C9}" type="presParOf" srcId="{CE657086-2CE5-4289-87D9-AD74AA654A5A}" destId="{F85F8655-39B5-4D64-8864-1FE4DFD13925}" srcOrd="2" destOrd="0" presId="urn:microsoft.com/office/officeart/2005/8/layout/funnel1"/>
    <dgm:cxn modelId="{2B21A382-EF00-43CB-888B-6462D452A5D4}" type="presParOf" srcId="{CE657086-2CE5-4289-87D9-AD74AA654A5A}" destId="{10E0D042-4385-4FD9-9B67-E1D8813ABC3A}" srcOrd="3" destOrd="0" presId="urn:microsoft.com/office/officeart/2005/8/layout/funnel1"/>
    <dgm:cxn modelId="{215F2E31-44F9-4F97-B437-92E1A7BF0C11}" type="presParOf" srcId="{CE657086-2CE5-4289-87D9-AD74AA654A5A}" destId="{07AB60D2-788F-455B-BC6E-6C55558CDF58}" srcOrd="4" destOrd="0" presId="urn:microsoft.com/office/officeart/2005/8/layout/funnel1"/>
    <dgm:cxn modelId="{411B0292-BC0B-49B1-B1A3-8481E1758AC2}" type="presParOf" srcId="{CE657086-2CE5-4289-87D9-AD74AA654A5A}" destId="{375B57EC-1CA4-498A-9788-AD2AC5B7FD83}" srcOrd="5" destOrd="0" presId="urn:microsoft.com/office/officeart/2005/8/layout/funnel1"/>
    <dgm:cxn modelId="{A7075C6D-8A5E-48C3-ADEA-F98380048747}" type="presParOf" srcId="{CE657086-2CE5-4289-87D9-AD74AA654A5A}" destId="{EF1D967D-573D-4736-AF69-6F095CD3A324}" srcOrd="6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/>
      <dgm:spPr/>
      <dgm:t>
        <a:bodyPr/>
        <a:lstStyle/>
        <a:p>
          <a:r>
            <a:rPr lang="ru-RU" sz="1000" dirty="0" smtClean="0"/>
            <a:t>50-58%</a:t>
          </a:r>
          <a:endParaRPr lang="ru-RU" sz="1000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r>
            <a:rPr lang="ru-RU" sz="1600" b="1" dirty="0" smtClean="0"/>
            <a:t>                             </a:t>
          </a:r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r>
            <a:rPr lang="ru-RU" sz="1600" b="1" dirty="0" smtClean="0"/>
            <a:t>Районный бюджет </a:t>
          </a:r>
          <a:endParaRPr lang="ru-RU" sz="1600" b="1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Ang="0" custScaleX="142613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1D64-5576-434B-8A35-3E440323A532}" type="pres">
      <dgm:prSet presAssocID="{0B447545-B4A1-4F26-84BF-95E40CB0AEDC}" presName="item1" presStyleLbl="node1" presStyleIdx="0" presStyleCnt="1" custScaleX="138558" custScaleY="128168" custLinFactNeighborX="14286" custLinFactNeighborY="-47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37772" custLinFactNeighborX="-112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4B28D42-49EB-488B-923E-39AA6710EC5C}" type="presOf" srcId="{633FB53C-5707-438F-9EB8-EA6BD6263492}" destId="{CE657086-2CE5-4289-87D9-AD74AA654A5A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2E8E17C0-90EA-486D-A276-473295EFAA09}" type="presOf" srcId="{BF60C060-3180-409F-9C41-5F077E3978B6}" destId="{5ED71D64-5576-434B-8A35-3E440323A532}" srcOrd="0" destOrd="0" presId="urn:microsoft.com/office/officeart/2005/8/layout/funnel1"/>
    <dgm:cxn modelId="{7BD3E5A8-3BCF-4C97-B8A5-6467C8A50643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257C9DBC-2BAB-4606-B725-6126BD109F9A}" type="presParOf" srcId="{CE657086-2CE5-4289-87D9-AD74AA654A5A}" destId="{3DEFD9A4-716A-41AF-833F-4634F7061FA3}" srcOrd="0" destOrd="0" presId="urn:microsoft.com/office/officeart/2005/8/layout/funnel1"/>
    <dgm:cxn modelId="{71DC0ECA-D217-4B35-B917-EE522059A79E}" type="presParOf" srcId="{CE657086-2CE5-4289-87D9-AD74AA654A5A}" destId="{277341DB-90E9-434B-9934-88E8F086D5F7}" srcOrd="1" destOrd="0" presId="urn:microsoft.com/office/officeart/2005/8/layout/funnel1"/>
    <dgm:cxn modelId="{77750218-1929-4230-95E9-3FCC4C193066}" type="presParOf" srcId="{CE657086-2CE5-4289-87D9-AD74AA654A5A}" destId="{F85F8655-39B5-4D64-8864-1FE4DFD13925}" srcOrd="2" destOrd="0" presId="urn:microsoft.com/office/officeart/2005/8/layout/funnel1"/>
    <dgm:cxn modelId="{FE142C83-BD9C-453B-9067-5CAD3B921F88}" type="presParOf" srcId="{CE657086-2CE5-4289-87D9-AD74AA654A5A}" destId="{5ED71D64-5576-434B-8A35-3E440323A532}" srcOrd="3" destOrd="0" presId="urn:microsoft.com/office/officeart/2005/8/layout/funnel1"/>
    <dgm:cxn modelId="{7D119B0E-A063-4897-92A2-660358DAACFB}" type="presParOf" srcId="{CE657086-2CE5-4289-87D9-AD74AA654A5A}" destId="{EF1D967D-573D-4736-AF69-6F095CD3A324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/>
      <dgm:spPr>
        <a:solidFill>
          <a:srgbClr val="4DADC7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000" dirty="0" smtClean="0"/>
            <a:t>100%</a:t>
          </a:r>
          <a:endParaRPr lang="ru-RU" sz="1000" dirty="0"/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r>
            <a:rPr lang="ru-RU" sz="1000" dirty="0" smtClean="0"/>
            <a:t>2%</a:t>
          </a:r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F02098B4-67F8-46DD-9118-93CB2FF90195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/>
        </a:p>
      </dgm:t>
    </dgm:pt>
    <dgm:pt modelId="{8F869DC3-E1B0-48DC-8BEC-B83C5B3DFD96}" type="parTrans" cxnId="{2E44F378-7F3C-4A2C-B05B-6D6AF4EB07FC}">
      <dgm:prSet/>
      <dgm:spPr/>
      <dgm:t>
        <a:bodyPr/>
        <a:lstStyle/>
        <a:p>
          <a:endParaRPr lang="ru-RU"/>
        </a:p>
      </dgm:t>
    </dgm:pt>
    <dgm:pt modelId="{B2A7E9FD-5F53-40B0-97F0-A93C3EB484D5}" type="sibTrans" cxnId="{2E44F378-7F3C-4A2C-B05B-6D6AF4EB07FC}">
      <dgm:prSet/>
      <dgm:spPr/>
      <dgm:t>
        <a:bodyPr/>
        <a:lstStyle/>
        <a:p>
          <a:endParaRPr lang="ru-RU"/>
        </a:p>
      </dgm:t>
    </dgm:pt>
    <dgm:pt modelId="{61D5DE96-7851-46AA-A4F0-2DD34D193E20}">
      <dgm:prSet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sz="1400" b="1" dirty="0" smtClean="0"/>
        </a:p>
        <a:p>
          <a:r>
            <a:rPr lang="ru-RU" sz="1600" b="1" dirty="0" smtClean="0"/>
            <a:t>Бюджеты сельских поселений</a:t>
          </a:r>
          <a:endParaRPr lang="ru-RU" sz="1600" b="1" dirty="0"/>
        </a:p>
      </dgm:t>
    </dgm:pt>
    <dgm:pt modelId="{BFB5431E-DF58-49F2-B7F5-8CCF1520B884}" type="parTrans" cxnId="{4C7982BC-4CAE-4412-83B2-398AA8EA1134}">
      <dgm:prSet/>
      <dgm:spPr/>
      <dgm:t>
        <a:bodyPr/>
        <a:lstStyle/>
        <a:p>
          <a:endParaRPr lang="ru-RU"/>
        </a:p>
      </dgm:t>
    </dgm:pt>
    <dgm:pt modelId="{D7DCFB1B-AE2E-4824-BB3C-B17CE1D5E223}" type="sibTrans" cxnId="{4C7982BC-4CAE-4412-83B2-398AA8EA1134}">
      <dgm:prSet/>
      <dgm:spPr/>
      <dgm:t>
        <a:bodyPr/>
        <a:lstStyle/>
        <a:p>
          <a:endParaRPr lang="ru-RU"/>
        </a:p>
      </dgm:t>
    </dgm:pt>
    <dgm:pt modelId="{5DF698C9-8E32-4174-AE92-A540014D4C1F}">
      <dgm:prSet phldrT="[Текст]" custT="1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r>
            <a:rPr lang="ru-RU" sz="1000" dirty="0" smtClean="0"/>
            <a:t>100 %</a:t>
          </a:r>
        </a:p>
      </dgm:t>
    </dgm:pt>
    <dgm:pt modelId="{BF2FFA8B-CE91-4EC6-9C47-50DE9E94364B}" type="parTrans" cxnId="{C1BDD2E8-E1CE-40D6-B6AE-AB77CF813065}">
      <dgm:prSet/>
      <dgm:spPr/>
      <dgm:t>
        <a:bodyPr/>
        <a:lstStyle/>
        <a:p>
          <a:endParaRPr lang="ru-RU"/>
        </a:p>
      </dgm:t>
    </dgm:pt>
    <dgm:pt modelId="{18838D7F-5412-4DE0-AFFF-9DC67EF15478}" type="sibTrans" cxnId="{C1BDD2E8-E1CE-40D6-B6AE-AB77CF813065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25226" custLinFactY="81888" custLinFactNeighborX="-18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0D114-2E20-495A-A7ED-85D7E5ABF013}" type="pres">
      <dgm:prSet presAssocID="{5DF698C9-8E32-4174-AE92-A540014D4C1F}" presName="item1" presStyleLbl="node1" presStyleIdx="0" presStyleCnt="3" custScaleX="163374" custScaleY="132921" custLinFactNeighborX="-18782" custLinFactNeighborY="-856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7B2FE-111E-4193-80B6-59B18E7BDD02}" type="pres">
      <dgm:prSet presAssocID="{1B7A0A27-9FE2-4D33-B974-831F9987129A}" presName="item2" presStyleLbl="node1" presStyleIdx="1" presStyleCnt="3" custScaleX="146883" custScaleY="136087" custLinFactY="-25895" custLinFactNeighborX="-2942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B8AD22-593B-4B1B-9B17-104ADA286868}" type="pres">
      <dgm:prSet presAssocID="{61D5DE96-7851-46AA-A4F0-2DD34D193E20}" presName="item3" presStyleLbl="node1" presStyleIdx="2" presStyleCnt="3" custScaleX="149661" custScaleY="132922" custLinFactY="-1717" custLinFactNeighborX="4043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-3023" custLinFactNeighborY="-33007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6982D290-131B-4EE6-A862-C5F2730E3C4E}" type="presOf" srcId="{633FB53C-5707-438F-9EB8-EA6BD6263492}" destId="{CE657086-2CE5-4289-87D9-AD74AA654A5A}" srcOrd="0" destOrd="0" presId="urn:microsoft.com/office/officeart/2005/8/layout/funnel1"/>
    <dgm:cxn modelId="{2E44F378-7F3C-4A2C-B05B-6D6AF4EB07FC}" srcId="{633FB53C-5707-438F-9EB8-EA6BD6263492}" destId="{F02098B4-67F8-46DD-9118-93CB2FF90195}" srcOrd="4" destOrd="0" parTransId="{8F869DC3-E1B0-48DC-8BEC-B83C5B3DFD96}" sibTransId="{B2A7E9FD-5F53-40B0-97F0-A93C3EB484D5}"/>
    <dgm:cxn modelId="{C1BDD2E8-E1CE-40D6-B6AE-AB77CF813065}" srcId="{633FB53C-5707-438F-9EB8-EA6BD6263492}" destId="{5DF698C9-8E32-4174-AE92-A540014D4C1F}" srcOrd="1" destOrd="0" parTransId="{BF2FFA8B-CE91-4EC6-9C47-50DE9E94364B}" sibTransId="{18838D7F-5412-4DE0-AFFF-9DC67EF15478}"/>
    <dgm:cxn modelId="{948B582D-C237-4E8F-8A33-FC3AD273C667}" type="presOf" srcId="{BF60C060-3180-409F-9C41-5F077E3978B6}" destId="{15B8AD22-593B-4B1B-9B17-104ADA286868}" srcOrd="0" destOrd="0" presId="urn:microsoft.com/office/officeart/2005/8/layout/funnel1"/>
    <dgm:cxn modelId="{4C7982BC-4CAE-4412-83B2-398AA8EA1134}" srcId="{633FB53C-5707-438F-9EB8-EA6BD6263492}" destId="{61D5DE96-7851-46AA-A4F0-2DD34D193E20}" srcOrd="3" destOrd="0" parTransId="{BFB5431E-DF58-49F2-B7F5-8CCF1520B884}" sibTransId="{D7DCFB1B-AE2E-4824-BB3C-B17CE1D5E223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F7BE788F-C194-484F-A6C2-DF3C5E4F0196}" type="presOf" srcId="{1B7A0A27-9FE2-4D33-B974-831F9987129A}" destId="{A870D114-2E20-495A-A7ED-85D7E5ABF013}" srcOrd="0" destOrd="0" presId="urn:microsoft.com/office/officeart/2005/8/layout/funnel1"/>
    <dgm:cxn modelId="{9432BD66-A2EA-46EE-8E37-F14E04219E7B}" type="presOf" srcId="{5DF698C9-8E32-4174-AE92-A540014D4C1F}" destId="{4317B2FE-111E-4193-80B6-59B18E7BDD02}" srcOrd="0" destOrd="0" presId="urn:microsoft.com/office/officeart/2005/8/layout/funnel1"/>
    <dgm:cxn modelId="{A89ADB2B-489D-40CB-8CC2-EBB4EE06A347}" type="presOf" srcId="{61D5DE96-7851-46AA-A4F0-2DD34D193E20}" destId="{F85F8655-39B5-4D64-8864-1FE4DFD13925}" srcOrd="0" destOrd="0" presId="urn:microsoft.com/office/officeart/2005/8/layout/funnel1"/>
    <dgm:cxn modelId="{951530A4-CA84-41DC-AF15-B3600DE58603}" type="presParOf" srcId="{CE657086-2CE5-4289-87D9-AD74AA654A5A}" destId="{3DEFD9A4-716A-41AF-833F-4634F7061FA3}" srcOrd="0" destOrd="0" presId="urn:microsoft.com/office/officeart/2005/8/layout/funnel1"/>
    <dgm:cxn modelId="{70050570-640A-4A6E-A7FE-351D8B3A10E2}" type="presParOf" srcId="{CE657086-2CE5-4289-87D9-AD74AA654A5A}" destId="{277341DB-90E9-434B-9934-88E8F086D5F7}" srcOrd="1" destOrd="0" presId="urn:microsoft.com/office/officeart/2005/8/layout/funnel1"/>
    <dgm:cxn modelId="{E35EE6B7-64E0-477F-8EE2-D1FCB6D13C68}" type="presParOf" srcId="{CE657086-2CE5-4289-87D9-AD74AA654A5A}" destId="{F85F8655-39B5-4D64-8864-1FE4DFD13925}" srcOrd="2" destOrd="0" presId="urn:microsoft.com/office/officeart/2005/8/layout/funnel1"/>
    <dgm:cxn modelId="{D0E51223-2CDF-43BD-AB8B-8EFD362E891A}" type="presParOf" srcId="{CE657086-2CE5-4289-87D9-AD74AA654A5A}" destId="{A870D114-2E20-495A-A7ED-85D7E5ABF013}" srcOrd="3" destOrd="0" presId="urn:microsoft.com/office/officeart/2005/8/layout/funnel1"/>
    <dgm:cxn modelId="{37360202-4F0C-4FC4-B664-EBB844E0F8BA}" type="presParOf" srcId="{CE657086-2CE5-4289-87D9-AD74AA654A5A}" destId="{4317B2FE-111E-4193-80B6-59B18E7BDD02}" srcOrd="4" destOrd="0" presId="urn:microsoft.com/office/officeart/2005/8/layout/funnel1"/>
    <dgm:cxn modelId="{D2A26FC0-1DDC-4FE0-9DBC-D5D70A195C1E}" type="presParOf" srcId="{CE657086-2CE5-4289-87D9-AD74AA654A5A}" destId="{15B8AD22-593B-4B1B-9B17-104ADA286868}" srcOrd="5" destOrd="0" presId="urn:microsoft.com/office/officeart/2005/8/layout/funnel1"/>
    <dgm:cxn modelId="{0F8BB9C9-9B9D-437D-A567-AED66D8E2A2D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131888" y="-24653"/>
          <a:ext cx="1585089" cy="159415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РАЗРАБОТКА ПРОГНОЗА СОЦИАЛЬНО-ЭКОНОМИЧЕСКОГО РАЗВИТИЯ РАЙОНА НА ОЧЕРЕДНОЙ ФИНАНСОВЫЙ ГОД</a:t>
          </a:r>
          <a:endParaRPr lang="ru-RU" sz="1200" b="1" i="0" kern="1200" dirty="0"/>
        </a:p>
      </dsp:txBody>
      <dsp:txXfrm>
        <a:off x="3209266" y="52725"/>
        <a:ext cx="1430333" cy="1439394"/>
      </dsp:txXfrm>
    </dsp:sp>
    <dsp:sp modelId="{43434E4B-C4FB-4DAC-9533-71DBE9279538}">
      <dsp:nvSpPr>
        <dsp:cNvPr id="0" name=""/>
        <dsp:cNvSpPr/>
      </dsp:nvSpPr>
      <dsp:spPr>
        <a:xfrm>
          <a:off x="3247291" y="702625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1519129" y="184804"/>
              </a:moveTo>
              <a:arcTo wR="2453258" hR="2453258" stAng="14857115" swAng="226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4968557" y="745079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РАЗРАБОТКА ДОКУМЕНТОВ И МАТЕРИАЛОВ, НЕОБХОДИМЫХ ДЛЯ ФОРМИРОВАНИЯ РАЙОННОГО БЮДЖЕТА 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36450" y="812972"/>
        <a:ext cx="1474753" cy="1255002"/>
      </dsp:txXfrm>
    </dsp:sp>
    <dsp:sp modelId="{F93ECD45-54D8-465B-A0C2-914295F3C5BD}">
      <dsp:nvSpPr>
        <dsp:cNvPr id="0" name=""/>
        <dsp:cNvSpPr/>
      </dsp:nvSpPr>
      <dsp:spPr>
        <a:xfrm>
          <a:off x="2105324" y="1530202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095721" y="630954"/>
              </a:moveTo>
              <a:arcTo wR="2453258" hR="2453258" stAng="18721722" swAng="160249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5600901" y="2266682"/>
          <a:ext cx="1610539" cy="1390788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СОСТАВЛЕНИЕ ПРОЕКТА РАЙОННОГО БЮДЖЕТА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668794" y="2334575"/>
        <a:ext cx="1474753" cy="1255002"/>
      </dsp:txXfrm>
    </dsp:sp>
    <dsp:sp modelId="{DA554C6D-A2BD-4B94-802C-6C55DB9F2BF8}">
      <dsp:nvSpPr>
        <dsp:cNvPr id="0" name=""/>
        <dsp:cNvSpPr/>
      </dsp:nvSpPr>
      <dsp:spPr>
        <a:xfrm>
          <a:off x="1433656" y="758966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4856119" y="2947964"/>
              </a:moveTo>
              <a:arcTo wR="2453258" hR="2453258" stAng="698017" swAng="21200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4994365" y="3902581"/>
          <a:ext cx="1610539" cy="139078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РАССМОТРЕНИЕ        И УТВЕРЖДЕНИЕ РАЙОННОГО БЮДЖЕТА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5062258" y="3970474"/>
        <a:ext cx="1474753" cy="1255002"/>
      </dsp:txXfrm>
    </dsp:sp>
    <dsp:sp modelId="{2C814299-90FC-466A-8C27-58BBE7C3AD9B}">
      <dsp:nvSpPr>
        <dsp:cNvPr id="0" name=""/>
        <dsp:cNvSpPr/>
      </dsp:nvSpPr>
      <dsp:spPr>
        <a:xfrm>
          <a:off x="2442415" y="286291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2499037" y="4906089"/>
              </a:moveTo>
              <a:arcTo wR="2453258" hR="2453258" stAng="5335846" swAng="222721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119167" y="4786484"/>
          <a:ext cx="1610539" cy="10574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ИСПОЛНЕНИЕ РАЙОННОГО БЮДЖЕТА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3170789" y="4838106"/>
        <a:ext cx="1507295" cy="954237"/>
      </dsp:txXfrm>
    </dsp:sp>
    <dsp:sp modelId="{191E1915-7B43-453A-9B3B-8BE365BAB7F0}">
      <dsp:nvSpPr>
        <dsp:cNvPr id="0" name=""/>
        <dsp:cNvSpPr/>
      </dsp:nvSpPr>
      <dsp:spPr>
        <a:xfrm>
          <a:off x="21751" y="341099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041146" y="4835035"/>
              </a:moveTo>
              <a:arcTo wR="2453258" hR="2453258" stAng="4568097" swAng="244626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224129" y="3899757"/>
          <a:ext cx="1610539" cy="13907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latin typeface="Arial Narrow" panose="020B0606020202030204" pitchFamily="34" charset="0"/>
          </a:endParaRPr>
        </a:p>
      </dsp:txBody>
      <dsp:txXfrm>
        <a:off x="1292022" y="3967650"/>
        <a:ext cx="1474753" cy="1255002"/>
      </dsp:txXfrm>
    </dsp:sp>
    <dsp:sp modelId="{B61698C4-7017-4D89-87F7-56075D701F9E}">
      <dsp:nvSpPr>
        <dsp:cNvPr id="0" name=""/>
        <dsp:cNvSpPr/>
      </dsp:nvSpPr>
      <dsp:spPr>
        <a:xfrm>
          <a:off x="1495838" y="720195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6236" y="3133642"/>
              </a:moveTo>
              <a:arcTo wR="2453258" hR="2453258" stAng="9833913" swAng="201638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634461" y="2276856"/>
          <a:ext cx="1610539" cy="139078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УТВЕРЖДЕНИЕ ОТЧЕТА ОБ ИСПОЛНЕНИИ РАЙОННОГО БЮДЖЕТА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702354" y="2344749"/>
        <a:ext cx="1474753" cy="1255002"/>
      </dsp:txXfrm>
    </dsp:sp>
    <dsp:sp modelId="{37B34B6A-4DCE-4DE3-951A-2EF6B41DAEEC}">
      <dsp:nvSpPr>
        <dsp:cNvPr id="0" name=""/>
        <dsp:cNvSpPr/>
      </dsp:nvSpPr>
      <dsp:spPr>
        <a:xfrm>
          <a:off x="605241" y="1741727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959550" y="507156"/>
              </a:moveTo>
              <a:arcTo wR="2453258" hR="2453258" stAng="13949543" swAng="190962"/>
            </a:path>
          </a:pathLst>
        </a:custGeom>
        <a:noFill/>
        <a:ln w="22225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296137" y="754102"/>
          <a:ext cx="1609203" cy="1389601"/>
        </a:xfrm>
        <a:prstGeom prst="roundRect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50800" dist="38100" algn="l" rotWithShape="0">
            <a:prstClr val="black">
              <a:alpha val="40000"/>
            </a:prstClr>
          </a:outerShdw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50" b="1" i="0" kern="1200" dirty="0" smtClean="0"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150" i="0" kern="1200" dirty="0">
            <a:latin typeface="Arial Narrow" panose="020B0606020202030204" pitchFamily="34" charset="0"/>
          </a:endParaRPr>
        </a:p>
      </dsp:txBody>
      <dsp:txXfrm>
        <a:off x="1363972" y="821937"/>
        <a:ext cx="1473533" cy="1253931"/>
      </dsp:txXfrm>
    </dsp:sp>
    <dsp:sp modelId="{6B2E63ED-B4B9-4312-8B34-C6298E61E31E}">
      <dsp:nvSpPr>
        <dsp:cNvPr id="0" name=""/>
        <dsp:cNvSpPr/>
      </dsp:nvSpPr>
      <dsp:spPr>
        <a:xfrm>
          <a:off x="-673737" y="529908"/>
          <a:ext cx="4906516" cy="4906516"/>
        </a:xfrm>
        <a:custGeom>
          <a:avLst/>
          <a:gdLst/>
          <a:ahLst/>
          <a:cxnLst/>
          <a:rect l="0" t="0" r="0" b="0"/>
          <a:pathLst>
            <a:path>
              <a:moveTo>
                <a:pt x="3625482" y="298179"/>
              </a:moveTo>
              <a:arcTo wR="2453258" hR="2453258" stAng="17912601" swAng="220981"/>
            </a:path>
          </a:pathLst>
        </a:custGeom>
        <a:noFill/>
        <a:ln w="0" cap="flat" cmpd="sng" algn="ctr">
          <a:solidFill>
            <a:schemeClr val="bg1"/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343154" y="841819"/>
          <a:ext cx="1254019" cy="43550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850594" y="1595040"/>
          <a:ext cx="243027" cy="781898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29966" y="2563095"/>
          <a:ext cx="1842241" cy="291632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 г. Змеиногорска</a:t>
          </a:r>
          <a:endParaRPr lang="ru-RU" sz="1600" b="1" kern="1200" dirty="0"/>
        </a:p>
      </dsp:txBody>
      <dsp:txXfrm>
        <a:off x="29966" y="2563095"/>
        <a:ext cx="1842241" cy="291632"/>
      </dsp:txXfrm>
    </dsp:sp>
    <dsp:sp modelId="{F1AD0151-5F75-4CD5-9BB1-9217FFA57A95}">
      <dsp:nvSpPr>
        <dsp:cNvPr id="0" name=""/>
        <dsp:cNvSpPr/>
      </dsp:nvSpPr>
      <dsp:spPr>
        <a:xfrm>
          <a:off x="869495" y="432049"/>
          <a:ext cx="714681" cy="7108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974158" y="536150"/>
        <a:ext cx="505355" cy="502643"/>
      </dsp:txXfrm>
    </dsp:sp>
    <dsp:sp modelId="{E8A8BD51-9678-4D69-8B76-C155D89DFC71}">
      <dsp:nvSpPr>
        <dsp:cNvPr id="0" name=""/>
        <dsp:cNvSpPr/>
      </dsp:nvSpPr>
      <dsp:spPr>
        <a:xfrm>
          <a:off x="203777" y="360042"/>
          <a:ext cx="660319" cy="725477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10 %</a:t>
          </a:r>
        </a:p>
      </dsp:txBody>
      <dsp:txXfrm>
        <a:off x="300478" y="466286"/>
        <a:ext cx="466917" cy="512989"/>
      </dsp:txXfrm>
    </dsp:sp>
    <dsp:sp modelId="{949AF498-E154-41EB-B30E-867A59F79A60}">
      <dsp:nvSpPr>
        <dsp:cNvPr id="0" name=""/>
        <dsp:cNvSpPr/>
      </dsp:nvSpPr>
      <dsp:spPr>
        <a:xfrm>
          <a:off x="556856" y="1080118"/>
          <a:ext cx="720442" cy="6072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100%</a:t>
          </a:r>
          <a:endParaRPr lang="ru-RU" sz="1000" kern="1200" dirty="0"/>
        </a:p>
      </dsp:txBody>
      <dsp:txXfrm>
        <a:off x="662362" y="1169053"/>
        <a:ext cx="509430" cy="429418"/>
      </dsp:txXfrm>
    </dsp:sp>
    <dsp:sp modelId="{EF1D967D-573D-4736-AF69-6F095CD3A324}">
      <dsp:nvSpPr>
        <dsp:cNvPr id="0" name=""/>
        <dsp:cNvSpPr/>
      </dsp:nvSpPr>
      <dsp:spPr>
        <a:xfrm>
          <a:off x="0" y="423667"/>
          <a:ext cx="1861930" cy="1370673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278157" y="1694699"/>
          <a:ext cx="2149179" cy="20456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0" kern="1200" dirty="0"/>
        </a:p>
      </dsp:txBody>
      <dsp:txXfrm>
        <a:off x="3592897" y="1994275"/>
        <a:ext cx="1519699" cy="1446480"/>
      </dsp:txXfrm>
    </dsp:sp>
    <dsp:sp modelId="{4731EA70-1FA8-49F5-A6BF-4AE9CB97C303}">
      <dsp:nvSpPr>
        <dsp:cNvPr id="0" name=""/>
        <dsp:cNvSpPr/>
      </dsp:nvSpPr>
      <dsp:spPr>
        <a:xfrm rot="16260366">
          <a:off x="4164111" y="1092971"/>
          <a:ext cx="426908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26379" y="1240850"/>
        <a:ext cx="300147" cy="253522"/>
      </dsp:txXfrm>
    </dsp:sp>
    <dsp:sp modelId="{E2EC1D87-F728-458A-8AB1-7A3D78F9D25E}">
      <dsp:nvSpPr>
        <dsp:cNvPr id="0" name=""/>
        <dsp:cNvSpPr/>
      </dsp:nvSpPr>
      <dsp:spPr>
        <a:xfrm>
          <a:off x="3957521" y="19613"/>
          <a:ext cx="869931" cy="8699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4084919" y="147011"/>
        <a:ext cx="615135" cy="615135"/>
      </dsp:txXfrm>
    </dsp:sp>
    <dsp:sp modelId="{A0E222DD-64BD-4A89-BBB9-2B80D8318D4A}">
      <dsp:nvSpPr>
        <dsp:cNvPr id="0" name=""/>
        <dsp:cNvSpPr/>
      </dsp:nvSpPr>
      <dsp:spPr>
        <a:xfrm rot="17995654">
          <a:off x="4850623" y="1271795"/>
          <a:ext cx="425510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882383" y="1411232"/>
        <a:ext cx="298749" cy="253522"/>
      </dsp:txXfrm>
    </dsp:sp>
    <dsp:sp modelId="{73BC26A8-8D0F-45E6-9E3B-37EADD227262}">
      <dsp:nvSpPr>
        <dsp:cNvPr id="0" name=""/>
        <dsp:cNvSpPr/>
      </dsp:nvSpPr>
      <dsp:spPr>
        <a:xfrm>
          <a:off x="5051699" y="312797"/>
          <a:ext cx="869931" cy="8699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179097" y="440195"/>
        <a:ext cx="615135" cy="615135"/>
      </dsp:txXfrm>
    </dsp:sp>
    <dsp:sp modelId="{06F93DE9-E67A-4CE1-BC6B-5C458B1137B0}">
      <dsp:nvSpPr>
        <dsp:cNvPr id="0" name=""/>
        <dsp:cNvSpPr/>
      </dsp:nvSpPr>
      <dsp:spPr>
        <a:xfrm rot="19731990">
          <a:off x="5374998" y="1766226"/>
          <a:ext cx="405744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383764" y="1882201"/>
        <a:ext cx="284021" cy="253522"/>
      </dsp:txXfrm>
    </dsp:sp>
    <dsp:sp modelId="{D8B200F5-4D07-49B2-A587-C2FE6CEC49F8}">
      <dsp:nvSpPr>
        <dsp:cNvPr id="0" name=""/>
        <dsp:cNvSpPr/>
      </dsp:nvSpPr>
      <dsp:spPr>
        <a:xfrm>
          <a:off x="5852693" y="1113791"/>
          <a:ext cx="869931" cy="86993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980091" y="1241189"/>
        <a:ext cx="615135" cy="615135"/>
      </dsp:txXfrm>
    </dsp:sp>
    <dsp:sp modelId="{E7EAB10C-E176-4610-B2C6-BE8F83AD0F9B}">
      <dsp:nvSpPr>
        <dsp:cNvPr id="0" name=""/>
        <dsp:cNvSpPr/>
      </dsp:nvSpPr>
      <dsp:spPr>
        <a:xfrm rot="21484974">
          <a:off x="5584844" y="2458619"/>
          <a:ext cx="381521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584876" y="2545041"/>
        <a:ext cx="267065" cy="253522"/>
      </dsp:txXfrm>
    </dsp:sp>
    <dsp:sp modelId="{FFE63D16-C443-42C8-BB30-4CA61876A647}">
      <dsp:nvSpPr>
        <dsp:cNvPr id="0" name=""/>
        <dsp:cNvSpPr/>
      </dsp:nvSpPr>
      <dsp:spPr>
        <a:xfrm>
          <a:off x="6145877" y="2207970"/>
          <a:ext cx="869931" cy="8699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6273275" y="2335368"/>
        <a:ext cx="615135" cy="615135"/>
      </dsp:txXfrm>
    </dsp:sp>
    <dsp:sp modelId="{C481485E-E38C-4518-A609-8D1D62CF917B}">
      <dsp:nvSpPr>
        <dsp:cNvPr id="0" name=""/>
        <dsp:cNvSpPr/>
      </dsp:nvSpPr>
      <dsp:spPr>
        <a:xfrm rot="1667215">
          <a:off x="5406003" y="3157537"/>
          <a:ext cx="365423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412324" y="3216492"/>
        <a:ext cx="255796" cy="253522"/>
      </dsp:txXfrm>
    </dsp:sp>
    <dsp:sp modelId="{0A6C1809-69AA-4BA6-8257-5A11C3557B45}">
      <dsp:nvSpPr>
        <dsp:cNvPr id="0" name=""/>
        <dsp:cNvSpPr/>
      </dsp:nvSpPr>
      <dsp:spPr>
        <a:xfrm>
          <a:off x="5852693" y="3302148"/>
          <a:ext cx="869931" cy="8699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980091" y="3429546"/>
        <a:ext cx="615135" cy="615135"/>
      </dsp:txXfrm>
    </dsp:sp>
    <dsp:sp modelId="{FA950D33-9BD9-4D37-A533-789F5554AFB5}">
      <dsp:nvSpPr>
        <dsp:cNvPr id="0" name=""/>
        <dsp:cNvSpPr/>
      </dsp:nvSpPr>
      <dsp:spPr>
        <a:xfrm rot="3485048">
          <a:off x="4894945" y="3663280"/>
          <a:ext cx="356872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920176" y="3702350"/>
        <a:ext cx="249810" cy="253522"/>
      </dsp:txXfrm>
    </dsp:sp>
    <dsp:sp modelId="{EB1C3899-7B42-47CD-912B-DD035472498D}">
      <dsp:nvSpPr>
        <dsp:cNvPr id="0" name=""/>
        <dsp:cNvSpPr/>
      </dsp:nvSpPr>
      <dsp:spPr>
        <a:xfrm>
          <a:off x="5051699" y="4103142"/>
          <a:ext cx="869931" cy="8699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5179097" y="4230540"/>
        <a:ext cx="615135" cy="615135"/>
      </dsp:txXfrm>
    </dsp:sp>
    <dsp:sp modelId="{2F5553CB-2478-4421-B002-5FA728364A78}">
      <dsp:nvSpPr>
        <dsp:cNvPr id="0" name=""/>
        <dsp:cNvSpPr/>
      </dsp:nvSpPr>
      <dsp:spPr>
        <a:xfrm rot="5335375">
          <a:off x="4204024" y="3847172"/>
          <a:ext cx="347866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255223" y="3879509"/>
        <a:ext cx="243506" cy="253522"/>
      </dsp:txXfrm>
    </dsp:sp>
    <dsp:sp modelId="{FED909B6-8F19-4D98-AAC2-EBEEF4830C2B}">
      <dsp:nvSpPr>
        <dsp:cNvPr id="0" name=""/>
        <dsp:cNvSpPr/>
      </dsp:nvSpPr>
      <dsp:spPr>
        <a:xfrm>
          <a:off x="3957521" y="4396326"/>
          <a:ext cx="869931" cy="8699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4084919" y="4523724"/>
        <a:ext cx="615135" cy="615135"/>
      </dsp:txXfrm>
    </dsp:sp>
    <dsp:sp modelId="{A0B7EB92-DF16-476D-BB87-6C0D26E26F61}">
      <dsp:nvSpPr>
        <dsp:cNvPr id="0" name=""/>
        <dsp:cNvSpPr/>
      </dsp:nvSpPr>
      <dsp:spPr>
        <a:xfrm rot="7204695">
          <a:off x="3511938" y="3667982"/>
          <a:ext cx="335924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87580" y="3708887"/>
        <a:ext cx="235147" cy="253522"/>
      </dsp:txXfrm>
    </dsp:sp>
    <dsp:sp modelId="{69EA0517-EDCB-4CEB-899F-D56DCF7B4404}">
      <dsp:nvSpPr>
        <dsp:cNvPr id="0" name=""/>
        <dsp:cNvSpPr/>
      </dsp:nvSpPr>
      <dsp:spPr>
        <a:xfrm>
          <a:off x="2863343" y="4103142"/>
          <a:ext cx="869931" cy="86993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990741" y="4230540"/>
        <a:ext cx="615135" cy="615135"/>
      </dsp:txXfrm>
    </dsp:sp>
    <dsp:sp modelId="{7A035AEB-3A20-4DC3-9A60-032AB2743B03}">
      <dsp:nvSpPr>
        <dsp:cNvPr id="0" name=""/>
        <dsp:cNvSpPr/>
      </dsp:nvSpPr>
      <dsp:spPr>
        <a:xfrm rot="9072616">
          <a:off x="2994099" y="3162525"/>
          <a:ext cx="328744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86627" y="3223285"/>
        <a:ext cx="230121" cy="253522"/>
      </dsp:txXfrm>
    </dsp:sp>
    <dsp:sp modelId="{83F11675-07D9-406F-853D-13FD28BBB805}">
      <dsp:nvSpPr>
        <dsp:cNvPr id="0" name=""/>
        <dsp:cNvSpPr/>
      </dsp:nvSpPr>
      <dsp:spPr>
        <a:xfrm>
          <a:off x="2062349" y="3302148"/>
          <a:ext cx="869931" cy="86993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2189747" y="3429546"/>
        <a:ext cx="615135" cy="615135"/>
      </dsp:txXfrm>
    </dsp:sp>
    <dsp:sp modelId="{DF27FC25-052B-426A-9E06-117E992234F6}">
      <dsp:nvSpPr>
        <dsp:cNvPr id="0" name=""/>
        <dsp:cNvSpPr/>
      </dsp:nvSpPr>
      <dsp:spPr>
        <a:xfrm rot="10919277">
          <a:off x="2798742" y="2458196"/>
          <a:ext cx="339423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900538" y="2544470"/>
        <a:ext cx="237596" cy="253522"/>
      </dsp:txXfrm>
    </dsp:sp>
    <dsp:sp modelId="{EDA34655-9131-4731-957F-5382F53A0660}">
      <dsp:nvSpPr>
        <dsp:cNvPr id="0" name=""/>
        <dsp:cNvSpPr/>
      </dsp:nvSpPr>
      <dsp:spPr>
        <a:xfrm>
          <a:off x="1769165" y="2207970"/>
          <a:ext cx="869931" cy="86993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 dirty="0"/>
        </a:p>
      </dsp:txBody>
      <dsp:txXfrm>
        <a:off x="1896563" y="2335368"/>
        <a:ext cx="615135" cy="615135"/>
      </dsp:txXfrm>
    </dsp:sp>
    <dsp:sp modelId="{06E96294-4DF7-46BC-BA48-39F1C3C3FCEB}">
      <dsp:nvSpPr>
        <dsp:cNvPr id="0" name=""/>
        <dsp:cNvSpPr/>
      </dsp:nvSpPr>
      <dsp:spPr>
        <a:xfrm rot="12732437">
          <a:off x="2984674" y="1761130"/>
          <a:ext cx="370365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087235" y="1875248"/>
        <a:ext cx="259256" cy="253522"/>
      </dsp:txXfrm>
    </dsp:sp>
    <dsp:sp modelId="{5741611F-105B-4854-A2FE-414C67E24F68}">
      <dsp:nvSpPr>
        <dsp:cNvPr id="0" name=""/>
        <dsp:cNvSpPr/>
      </dsp:nvSpPr>
      <dsp:spPr>
        <a:xfrm>
          <a:off x="2062349" y="1113791"/>
          <a:ext cx="869931" cy="86993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2189747" y="1241189"/>
        <a:ext cx="615135" cy="615135"/>
      </dsp:txXfrm>
    </dsp:sp>
    <dsp:sp modelId="{CFFDB65A-05AB-4564-BE5D-6FFBF71921B4}">
      <dsp:nvSpPr>
        <dsp:cNvPr id="0" name=""/>
        <dsp:cNvSpPr/>
      </dsp:nvSpPr>
      <dsp:spPr>
        <a:xfrm rot="14510351">
          <a:off x="3486789" y="1267564"/>
          <a:ext cx="405746" cy="4225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3576375" y="1405730"/>
        <a:ext cx="284022" cy="253522"/>
      </dsp:txXfrm>
    </dsp:sp>
    <dsp:sp modelId="{1C5F3B39-F20D-4161-8CEC-ED9237F01A38}">
      <dsp:nvSpPr>
        <dsp:cNvPr id="0" name=""/>
        <dsp:cNvSpPr/>
      </dsp:nvSpPr>
      <dsp:spPr>
        <a:xfrm>
          <a:off x="2863343" y="312797"/>
          <a:ext cx="869931" cy="86993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700" kern="1200"/>
        </a:p>
      </dsp:txBody>
      <dsp:txXfrm>
        <a:off x="2990741" y="440195"/>
        <a:ext cx="615135" cy="6151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6CAD-12EC-45BA-B25E-DEA28EBDEA7A}">
      <dsp:nvSpPr>
        <dsp:cNvPr id="0" name=""/>
        <dsp:cNvSpPr/>
      </dsp:nvSpPr>
      <dsp:spPr>
        <a:xfrm>
          <a:off x="1258889" y="864096"/>
          <a:ext cx="1147364" cy="82194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9050"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endParaRPr kumimoji="0" lang="ru-RU" sz="1500" b="1" i="0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548 001,2    тыс. руб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500" b="1" i="1" u="none" strike="noStrike" kern="1200" cap="none" normalizeH="0" baseline="0" dirty="0" smtClean="0">
            <a:ln/>
            <a:effectLst/>
            <a:latin typeface="Arial Narrow" panose="020B0606020202030204" pitchFamily="34" charset="0"/>
          </a:endParaRPr>
        </a:p>
      </dsp:txBody>
      <dsp:txXfrm>
        <a:off x="1299013" y="904220"/>
        <a:ext cx="1067116" cy="741699"/>
      </dsp:txXfrm>
    </dsp:sp>
    <dsp:sp modelId="{B3E35377-3712-4A1B-A884-B60A584EA619}">
      <dsp:nvSpPr>
        <dsp:cNvPr id="0" name=""/>
        <dsp:cNvSpPr/>
      </dsp:nvSpPr>
      <dsp:spPr>
        <a:xfrm>
          <a:off x="1248684" y="2208980"/>
          <a:ext cx="1147364" cy="7663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2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554 201,2  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тыс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 руб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1286095" y="2246391"/>
        <a:ext cx="1072542" cy="691545"/>
      </dsp:txXfrm>
    </dsp:sp>
    <dsp:sp modelId="{80BD2904-FE51-40C5-B54D-D24C4EF7460B}">
      <dsp:nvSpPr>
        <dsp:cNvPr id="0" name=""/>
        <dsp:cNvSpPr/>
      </dsp:nvSpPr>
      <dsp:spPr>
        <a:xfrm>
          <a:off x="1250219" y="3528391"/>
          <a:ext cx="1564982" cy="7663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50000"/>
                <a:satMod val="300000"/>
                <a:alpha val="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C0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lvl="0" algn="ctr" defTabSz="666750" rtl="0" eaLnBrk="1" fontAlgn="base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</a:pP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6 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200 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тыс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 руб</a:t>
          </a:r>
          <a:r>
            <a:rPr kumimoji="0" lang="ru-RU" sz="1500" b="1" i="0" u="none" strike="noStrike" kern="1200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sp:txBody>
      <dsp:txXfrm>
        <a:off x="1287630" y="3565802"/>
        <a:ext cx="1490160" cy="69154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20326-59B4-44AB-A3AF-B61104FFA2B2}">
      <dsp:nvSpPr>
        <dsp:cNvPr id="0" name=""/>
        <dsp:cNvSpPr/>
      </dsp:nvSpPr>
      <dsp:spPr>
        <a:xfrm>
          <a:off x="2925762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5991"/>
              </a:lnTo>
              <a:lnTo>
                <a:pt x="1639961" y="435991"/>
              </a:lnTo>
              <a:lnTo>
                <a:pt x="1639961" y="73134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F4314-91DA-4EBB-A23F-4DD6B065BAE2}">
      <dsp:nvSpPr>
        <dsp:cNvPr id="0" name=""/>
        <dsp:cNvSpPr/>
      </dsp:nvSpPr>
      <dsp:spPr>
        <a:xfrm>
          <a:off x="1285800" y="1596008"/>
          <a:ext cx="1639961" cy="731341"/>
        </a:xfrm>
        <a:custGeom>
          <a:avLst/>
          <a:gdLst/>
          <a:ahLst/>
          <a:cxnLst/>
          <a:rect l="0" t="0" r="0" b="0"/>
          <a:pathLst>
            <a:path>
              <a:moveTo>
                <a:pt x="1639961" y="0"/>
              </a:moveTo>
              <a:lnTo>
                <a:pt x="1639961" y="435991"/>
              </a:lnTo>
              <a:lnTo>
                <a:pt x="0" y="435991"/>
              </a:lnTo>
              <a:lnTo>
                <a:pt x="0" y="731341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F7D8A-A99F-405E-887C-0497C52F042B}">
      <dsp:nvSpPr>
        <dsp:cNvPr id="0" name=""/>
        <dsp:cNvSpPr/>
      </dsp:nvSpPr>
      <dsp:spPr>
        <a:xfrm>
          <a:off x="1703387" y="330224"/>
          <a:ext cx="2444750" cy="1265783"/>
        </a:xfrm>
        <a:prstGeom prst="rect">
          <a:avLst/>
        </a:prstGeom>
        <a:solidFill>
          <a:schemeClr val="accent2">
            <a:lumMod val="75000"/>
            <a:alpha val="63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7861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Коммунальное хозяйство</a:t>
          </a:r>
          <a:endParaRPr lang="ru-RU" sz="1600" kern="1200" dirty="0"/>
        </a:p>
      </dsp:txBody>
      <dsp:txXfrm>
        <a:off x="1703387" y="330224"/>
        <a:ext cx="2444750" cy="1265783"/>
      </dsp:txXfrm>
    </dsp:sp>
    <dsp:sp modelId="{824A3EE6-2091-4EA7-A7F8-C64207DA7950}">
      <dsp:nvSpPr>
        <dsp:cNvPr id="0" name=""/>
        <dsp:cNvSpPr/>
      </dsp:nvSpPr>
      <dsp:spPr>
        <a:xfrm>
          <a:off x="2592281" y="1329929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118 621,9 тыс. руб.</a:t>
          </a:r>
          <a:endParaRPr lang="ru-RU" sz="2000" kern="1200" dirty="0"/>
        </a:p>
      </dsp:txBody>
      <dsp:txXfrm>
        <a:off x="2592281" y="1329929"/>
        <a:ext cx="2200275" cy="421927"/>
      </dsp:txXfrm>
    </dsp:sp>
    <dsp:sp modelId="{B8EA6CFE-2609-4BFD-A274-6D937F4B03DF}">
      <dsp:nvSpPr>
        <dsp:cNvPr id="0" name=""/>
        <dsp:cNvSpPr/>
      </dsp:nvSpPr>
      <dsp:spPr>
        <a:xfrm>
          <a:off x="63425" y="2327349"/>
          <a:ext cx="2444749" cy="1265783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7861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Обеспечение водоснабжения и водоотведения </a:t>
          </a:r>
          <a:endParaRPr lang="ru-RU" sz="1600" kern="1200" dirty="0"/>
        </a:p>
      </dsp:txBody>
      <dsp:txXfrm>
        <a:off x="63425" y="2327349"/>
        <a:ext cx="2444749" cy="1265783"/>
      </dsp:txXfrm>
    </dsp:sp>
    <dsp:sp modelId="{6AE17563-46D8-455D-9B14-43F9C17581D1}">
      <dsp:nvSpPr>
        <dsp:cNvPr id="0" name=""/>
        <dsp:cNvSpPr/>
      </dsp:nvSpPr>
      <dsp:spPr>
        <a:xfrm>
          <a:off x="792095" y="3456383"/>
          <a:ext cx="2200274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14605" rIns="58420" bIns="14605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8 804,4 тыс. руб.</a:t>
          </a:r>
          <a:endParaRPr lang="ru-RU" sz="2300" kern="1200" dirty="0"/>
        </a:p>
      </dsp:txBody>
      <dsp:txXfrm>
        <a:off x="792095" y="3456383"/>
        <a:ext cx="2200274" cy="421927"/>
      </dsp:txXfrm>
    </dsp:sp>
    <dsp:sp modelId="{20590A43-9E3B-4EC6-8381-63594BC781F1}">
      <dsp:nvSpPr>
        <dsp:cNvPr id="0" name=""/>
        <dsp:cNvSpPr/>
      </dsp:nvSpPr>
      <dsp:spPr>
        <a:xfrm>
          <a:off x="3343349" y="2327349"/>
          <a:ext cx="2444750" cy="1265783"/>
        </a:xfrm>
        <a:prstGeom prst="rect">
          <a:avLst/>
        </a:prstGeom>
        <a:solidFill>
          <a:schemeClr val="accent2"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7861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Модернизация и обеспечение стабильного функционирования объектов теплоснабжения</a:t>
          </a:r>
          <a:endParaRPr lang="ru-RU" sz="1600" kern="1200" dirty="0"/>
        </a:p>
      </dsp:txBody>
      <dsp:txXfrm>
        <a:off x="3343349" y="2327349"/>
        <a:ext cx="2444750" cy="1265783"/>
      </dsp:txXfrm>
    </dsp:sp>
    <dsp:sp modelId="{3FBDDB31-A566-4415-856A-8CB95D8B4A39}">
      <dsp:nvSpPr>
        <dsp:cNvPr id="0" name=""/>
        <dsp:cNvSpPr/>
      </dsp:nvSpPr>
      <dsp:spPr>
        <a:xfrm>
          <a:off x="3895725" y="3456383"/>
          <a:ext cx="2200275" cy="4219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109 817,5 тыс. руб.</a:t>
          </a:r>
          <a:endParaRPr lang="ru-RU" sz="2000" kern="1200" dirty="0"/>
        </a:p>
      </dsp:txBody>
      <dsp:txXfrm>
        <a:off x="3895725" y="3456383"/>
        <a:ext cx="2200275" cy="4219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5536260" y="-847605"/>
          <a:ext cx="6591755" cy="6591755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552546" y="282040"/>
          <a:ext cx="7155982" cy="942095"/>
        </a:xfrm>
        <a:prstGeom prst="rect">
          <a:avLst/>
        </a:prstGeom>
        <a:gradFill rotWithShape="0">
          <a:gsLst>
            <a:gs pos="55040">
              <a:srgbClr val="BC3835"/>
            </a:gs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282040"/>
        <a:ext cx="7155982" cy="942095"/>
      </dsp:txXfrm>
    </dsp:sp>
    <dsp:sp modelId="{89611791-A850-4B89-89EB-5C21F0941E7C}">
      <dsp:nvSpPr>
        <dsp:cNvPr id="0" name=""/>
        <dsp:cNvSpPr/>
      </dsp:nvSpPr>
      <dsp:spPr>
        <a:xfrm>
          <a:off x="81743" y="282285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984421" y="1506568"/>
          <a:ext cx="6724107" cy="75328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1506568"/>
        <a:ext cx="6724107" cy="753284"/>
      </dsp:txXfrm>
    </dsp:sp>
    <dsp:sp modelId="{4D556A40-5431-4055-AE3D-37731D8F9AED}">
      <dsp:nvSpPr>
        <dsp:cNvPr id="0" name=""/>
        <dsp:cNvSpPr/>
      </dsp:nvSpPr>
      <dsp:spPr>
        <a:xfrm>
          <a:off x="513618" y="1412408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984421" y="2498275"/>
          <a:ext cx="6724107" cy="10301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4421" y="2498275"/>
        <a:ext cx="6724107" cy="1030116"/>
      </dsp:txXfrm>
    </dsp:sp>
    <dsp:sp modelId="{0AFC0337-A094-4E6F-ADC3-86192D44916D}">
      <dsp:nvSpPr>
        <dsp:cNvPr id="0" name=""/>
        <dsp:cNvSpPr/>
      </dsp:nvSpPr>
      <dsp:spPr>
        <a:xfrm>
          <a:off x="513618" y="2542530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552546" y="3678400"/>
          <a:ext cx="7155982" cy="930110"/>
        </a:xfrm>
        <a:prstGeom prst="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9791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546" y="3678400"/>
        <a:ext cx="7155982" cy="930110"/>
      </dsp:txXfrm>
    </dsp:sp>
    <dsp:sp modelId="{C860734A-428E-4FAA-A848-A86E63673D4E}">
      <dsp:nvSpPr>
        <dsp:cNvPr id="0" name=""/>
        <dsp:cNvSpPr/>
      </dsp:nvSpPr>
      <dsp:spPr>
        <a:xfrm>
          <a:off x="81743" y="3672652"/>
          <a:ext cx="941605" cy="94160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DC0D7-31C2-42EA-BB4C-DEF180C2638D}">
      <dsp:nvSpPr>
        <dsp:cNvPr id="0" name=""/>
        <dsp:cNvSpPr/>
      </dsp:nvSpPr>
      <dsp:spPr>
        <a:xfrm rot="5400000">
          <a:off x="-252961" y="26072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590418"/>
        <a:ext cx="1153918" cy="494536"/>
      </dsp:txXfrm>
    </dsp:sp>
    <dsp:sp modelId="{3CE3794C-583D-49EB-B0F4-0FF5349DB8CB}">
      <dsp:nvSpPr>
        <dsp:cNvPr id="0" name=""/>
        <dsp:cNvSpPr/>
      </dsp:nvSpPr>
      <dsp:spPr>
        <a:xfrm rot="5400000">
          <a:off x="2279598" y="-1117913"/>
          <a:ext cx="1071495" cy="3334241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Оценка качества предоставления муниципальных услуг размещается на сайте администрации и проводится социологический опрос в МФЦ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48225" y="65766"/>
        <a:ext cx="3281935" cy="966883"/>
      </dsp:txXfrm>
    </dsp:sp>
    <dsp:sp modelId="{50440816-1297-4B11-998C-952D8F66690F}">
      <dsp:nvSpPr>
        <dsp:cNvPr id="0" name=""/>
        <dsp:cNvSpPr/>
      </dsp:nvSpPr>
      <dsp:spPr>
        <a:xfrm rot="5400000">
          <a:off x="-252961" y="1755417"/>
          <a:ext cx="1648454" cy="1153918"/>
        </a:xfrm>
        <a:prstGeom prst="chevr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2085108"/>
        <a:ext cx="1153918" cy="494536"/>
      </dsp:txXfrm>
    </dsp:sp>
    <dsp:sp modelId="{5944F2BA-1CEC-49B4-BFA1-637D5130134C}">
      <dsp:nvSpPr>
        <dsp:cNvPr id="0" name=""/>
        <dsp:cNvSpPr/>
      </dsp:nvSpPr>
      <dsp:spPr>
        <a:xfrm rot="5400000">
          <a:off x="2244699" y="397181"/>
          <a:ext cx="1141292" cy="3293430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бюджета Змеиногорского района на очередной финансовый год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68631" y="1528963"/>
        <a:ext cx="3237717" cy="1029866"/>
      </dsp:txXfrm>
    </dsp:sp>
    <dsp:sp modelId="{5E92A6C3-3BB5-4A4C-9D7B-8A92A09812C5}">
      <dsp:nvSpPr>
        <dsp:cNvPr id="0" name=""/>
        <dsp:cNvSpPr/>
      </dsp:nvSpPr>
      <dsp:spPr>
        <a:xfrm rot="5400000">
          <a:off x="-252961" y="3265874"/>
          <a:ext cx="1648454" cy="1153918"/>
        </a:xfrm>
        <a:prstGeom prst="chevron">
          <a:avLst/>
        </a:prstGeom>
        <a:gradFill rotWithShape="0">
          <a:gsLst>
            <a:gs pos="65040">
              <a:srgbClr val="2787A0"/>
            </a:gs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-5693" y="3595565"/>
        <a:ext cx="1153918" cy="494536"/>
      </dsp:txXfrm>
    </dsp:sp>
    <dsp:sp modelId="{5F940DFC-CC3C-446E-82E7-038E697B21A6}">
      <dsp:nvSpPr>
        <dsp:cNvPr id="0" name=""/>
        <dsp:cNvSpPr/>
      </dsp:nvSpPr>
      <dsp:spPr>
        <a:xfrm rot="5400000">
          <a:off x="2228932" y="1910519"/>
          <a:ext cx="1172826" cy="3357014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Змеиногорского Совета депутатов об исполнении бюджета Змеиногорского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136839" y="3059866"/>
        <a:ext cx="3299761" cy="105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6EA484-5669-4013-85EB-DA3C299C36A9}">
      <dsp:nvSpPr>
        <dsp:cNvPr id="0" name=""/>
        <dsp:cNvSpPr/>
      </dsp:nvSpPr>
      <dsp:spPr>
        <a:xfrm>
          <a:off x="213773" y="0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Помогает формировать доходную часть бюджета (налог на доходы физических лиц)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7963"/>
        <a:ext cx="2880902" cy="1220218"/>
      </dsp:txXfrm>
    </dsp:sp>
    <dsp:sp modelId="{BC2BCF26-80B2-4903-ABF9-72785541179D}">
      <dsp:nvSpPr>
        <dsp:cNvPr id="0" name=""/>
        <dsp:cNvSpPr/>
      </dsp:nvSpPr>
      <dsp:spPr>
        <a:xfrm rot="5400000">
          <a:off x="1449160" y="-36003"/>
          <a:ext cx="486054" cy="331236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98477" y="1377153"/>
        <a:ext cx="1987420" cy="340238"/>
      </dsp:txXfrm>
    </dsp:sp>
    <dsp:sp modelId="{6200D8D2-3854-4D25-BF56-60B5B8D7FAFF}">
      <dsp:nvSpPr>
        <dsp:cNvPr id="0" name=""/>
        <dsp:cNvSpPr/>
      </dsp:nvSpPr>
      <dsp:spPr>
        <a:xfrm>
          <a:off x="213773" y="1944215"/>
          <a:ext cx="2956828" cy="1296144"/>
        </a:xfrm>
        <a:prstGeom prst="ellipse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БЮДЖЕТ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6790" y="2134031"/>
        <a:ext cx="2090794" cy="916512"/>
      </dsp:txXfrm>
    </dsp:sp>
    <dsp:sp modelId="{55650287-F1CB-4840-B39A-F3D26DDAEFE4}">
      <dsp:nvSpPr>
        <dsp:cNvPr id="0" name=""/>
        <dsp:cNvSpPr/>
      </dsp:nvSpPr>
      <dsp:spPr>
        <a:xfrm rot="5400000">
          <a:off x="1449160" y="1872207"/>
          <a:ext cx="486054" cy="33843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676874" y="3321368"/>
        <a:ext cx="2030626" cy="340238"/>
      </dsp:txXfrm>
    </dsp:sp>
    <dsp:sp modelId="{E8840CDC-23DD-43C5-A607-58D8C1DE46CB}">
      <dsp:nvSpPr>
        <dsp:cNvPr id="0" name=""/>
        <dsp:cNvSpPr/>
      </dsp:nvSpPr>
      <dsp:spPr>
        <a:xfrm>
          <a:off x="213773" y="3888432"/>
          <a:ext cx="2956828" cy="129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Получает социальные гарантии – расходная часть бюджета (образование, культура, физическая культура и спорт, социальные выплаты и др.)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1736" y="3926395"/>
        <a:ext cx="2880902" cy="12202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153911" y="106458"/>
          <a:ext cx="7746653" cy="92734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– безвозмездные поступления денежных средств в бюджет.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180" y="151727"/>
        <a:ext cx="7656115" cy="836805"/>
      </dsp:txXfrm>
    </dsp:sp>
    <dsp:sp modelId="{2A42BF92-E0CA-4C74-94D9-9AE3F4260038}">
      <dsp:nvSpPr>
        <dsp:cNvPr id="0" name=""/>
        <dsp:cNvSpPr/>
      </dsp:nvSpPr>
      <dsp:spPr>
        <a:xfrm rot="7243007">
          <a:off x="704726" y="2767678"/>
          <a:ext cx="403366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33665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89539" y="4501554"/>
          <a:ext cx="2691484" cy="86203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620" y="4543635"/>
        <a:ext cx="2607322" cy="777870"/>
      </dsp:txXfrm>
    </dsp:sp>
    <dsp:sp modelId="{0999DAA6-78E7-4C62-AD9F-BB89E1F317A5}">
      <dsp:nvSpPr>
        <dsp:cNvPr id="0" name=""/>
        <dsp:cNvSpPr/>
      </dsp:nvSpPr>
      <dsp:spPr>
        <a:xfrm rot="2041993">
          <a:off x="4657127" y="1218981"/>
          <a:ext cx="6617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174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266007" y="1404161"/>
          <a:ext cx="3485186" cy="10081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  <a:endParaRPr lang="ru-RU" sz="3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5222" y="1453376"/>
        <a:ext cx="3386756" cy="909741"/>
      </dsp:txXfrm>
    </dsp:sp>
    <dsp:sp modelId="{BF1427F8-47F7-429E-8B9A-D7AD3446727D}">
      <dsp:nvSpPr>
        <dsp:cNvPr id="0" name=""/>
        <dsp:cNvSpPr/>
      </dsp:nvSpPr>
      <dsp:spPr>
        <a:xfrm rot="8604440">
          <a:off x="2315020" y="1393452"/>
          <a:ext cx="12066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6633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148086" y="1753102"/>
          <a:ext cx="3221320" cy="1002614"/>
        </a:xfrm>
        <a:prstGeom prst="roundRect">
          <a:avLst/>
        </a:prstGeom>
        <a:gradFill rotWithShape="0">
          <a:gsLst>
            <a:gs pos="0">
              <a:srgbClr val="2787A0"/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7030" y="1802046"/>
        <a:ext cx="3123432" cy="904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03362-CAB1-45A9-90CE-381CA375E281}">
      <dsp:nvSpPr>
        <dsp:cNvPr id="0" name=""/>
        <dsp:cNvSpPr/>
      </dsp:nvSpPr>
      <dsp:spPr>
        <a:xfrm rot="5400000">
          <a:off x="4244662" y="-2350805"/>
          <a:ext cx="1386118" cy="6330919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dotatio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дар, пожертвование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2262" y="189260"/>
        <a:ext cx="6263254" cy="1250788"/>
      </dsp:txXfrm>
    </dsp:sp>
    <dsp:sp modelId="{49DBD5E1-F63E-43FD-8E89-8196BD86CF53}">
      <dsp:nvSpPr>
        <dsp:cNvPr id="0" name=""/>
        <dsp:cNvSpPr/>
      </dsp:nvSpPr>
      <dsp:spPr>
        <a:xfrm>
          <a:off x="126418" y="2789"/>
          <a:ext cx="1645844" cy="162372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Дотации</a:t>
          </a:r>
          <a:endParaRPr lang="ru-RU" sz="2100" b="1" kern="1200" dirty="0"/>
        </a:p>
      </dsp:txBody>
      <dsp:txXfrm>
        <a:off x="205682" y="82053"/>
        <a:ext cx="1487316" cy="1465200"/>
      </dsp:txXfrm>
    </dsp:sp>
    <dsp:sp modelId="{FA9AAFB0-1911-4F08-A980-AED0BE91F2E0}">
      <dsp:nvSpPr>
        <dsp:cNvPr id="0" name=""/>
        <dsp:cNvSpPr/>
      </dsp:nvSpPr>
      <dsp:spPr>
        <a:xfrm rot="5400000">
          <a:off x="4235560" y="-612614"/>
          <a:ext cx="1388786" cy="6315381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 </a:t>
          </a:r>
          <a:r>
            <a:rPr lang="la-Latn" sz="20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subsidium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помощь, поддержка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софинансирования расходных обязательств нижестоящего бюджета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72263" y="1918478"/>
        <a:ext cx="6247586" cy="1253196"/>
      </dsp:txXfrm>
    </dsp:sp>
    <dsp:sp modelId="{FBD321A5-96D0-4687-BF5A-EB858C6F3F69}">
      <dsp:nvSpPr>
        <dsp:cNvPr id="0" name=""/>
        <dsp:cNvSpPr/>
      </dsp:nvSpPr>
      <dsp:spPr>
        <a:xfrm>
          <a:off x="126418" y="1730074"/>
          <a:ext cx="1645844" cy="1630004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Субсидии</a:t>
          </a:r>
          <a:endParaRPr lang="ru-RU" sz="2100" b="1" kern="1200" dirty="0"/>
        </a:p>
      </dsp:txBody>
      <dsp:txXfrm>
        <a:off x="205988" y="1809644"/>
        <a:ext cx="1486704" cy="1470864"/>
      </dsp:txXfrm>
    </dsp:sp>
    <dsp:sp modelId="{2F7A7AC8-18C6-4FC1-9E7D-F0C8F0C3FEA8}">
      <dsp:nvSpPr>
        <dsp:cNvPr id="0" name=""/>
        <dsp:cNvSpPr/>
      </dsp:nvSpPr>
      <dsp:spPr>
        <a:xfrm rot="5400000">
          <a:off x="3969770" y="1332945"/>
          <a:ext cx="1818317" cy="6317001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лат. </a:t>
          </a:r>
          <a:r>
            <a:rPr lang="ru-RU" sz="18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subvenire</a:t>
          </a: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— приходить на помощь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 </a:t>
          </a:r>
          <a:endParaRPr lang="ru-RU" sz="18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720429" y="3671050"/>
        <a:ext cx="6228238" cy="1640791"/>
      </dsp:txXfrm>
    </dsp:sp>
    <dsp:sp modelId="{E6A90D33-645B-47EF-8721-11D0115FDFB0}">
      <dsp:nvSpPr>
        <dsp:cNvPr id="0" name=""/>
        <dsp:cNvSpPr/>
      </dsp:nvSpPr>
      <dsp:spPr>
        <a:xfrm>
          <a:off x="126418" y="3463633"/>
          <a:ext cx="1644237" cy="207819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Субвенции</a:t>
          </a:r>
          <a:endParaRPr lang="ru-RU" sz="2100" b="1" kern="1200" dirty="0"/>
        </a:p>
      </dsp:txBody>
      <dsp:txXfrm>
        <a:off x="206683" y="3543898"/>
        <a:ext cx="1483707" cy="19176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329704" y="616064"/>
          <a:ext cx="1204870" cy="41843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817256" y="1339764"/>
          <a:ext cx="233502" cy="751253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363224" y="1753088"/>
          <a:ext cx="1141566" cy="294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Краевой бюджет</a:t>
          </a:r>
          <a:endParaRPr lang="ru-RU" sz="1600" b="1" kern="1200" dirty="0"/>
        </a:p>
      </dsp:txBody>
      <dsp:txXfrm>
        <a:off x="363224" y="1753088"/>
        <a:ext cx="1141566" cy="294473"/>
      </dsp:txXfrm>
    </dsp:sp>
    <dsp:sp modelId="{10E0D042-4385-4FD9-9B67-E1D8813ABC3A}">
      <dsp:nvSpPr>
        <dsp:cNvPr id="0" name=""/>
        <dsp:cNvSpPr/>
      </dsp:nvSpPr>
      <dsp:spPr>
        <a:xfrm>
          <a:off x="243091" y="248296"/>
          <a:ext cx="822454" cy="7588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40 %</a:t>
          </a:r>
          <a:endParaRPr lang="ru-RU" sz="1100" kern="1200" dirty="0"/>
        </a:p>
      </dsp:txBody>
      <dsp:txXfrm>
        <a:off x="363537" y="359424"/>
        <a:ext cx="581562" cy="536576"/>
      </dsp:txXfrm>
    </dsp:sp>
    <dsp:sp modelId="{07AB60D2-788F-455B-BC6E-6C55558CDF58}">
      <dsp:nvSpPr>
        <dsp:cNvPr id="0" name=""/>
        <dsp:cNvSpPr/>
      </dsp:nvSpPr>
      <dsp:spPr>
        <a:xfrm>
          <a:off x="694325" y="1052842"/>
          <a:ext cx="398515" cy="38891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0%</a:t>
          </a:r>
          <a:endParaRPr lang="ru-RU" sz="1100" kern="1200" dirty="0"/>
        </a:p>
      </dsp:txBody>
      <dsp:txXfrm>
        <a:off x="752686" y="1109797"/>
        <a:ext cx="281793" cy="275001"/>
      </dsp:txXfrm>
    </dsp:sp>
    <dsp:sp modelId="{375B57EC-1CA4-498A-9788-AD2AC5B7FD83}">
      <dsp:nvSpPr>
        <dsp:cNvPr id="0" name=""/>
        <dsp:cNvSpPr/>
      </dsp:nvSpPr>
      <dsp:spPr>
        <a:xfrm>
          <a:off x="804285" y="248296"/>
          <a:ext cx="836555" cy="8354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100%</a:t>
          </a:r>
          <a:endParaRPr lang="ru-RU" sz="1000" kern="1200" dirty="0"/>
        </a:p>
      </dsp:txBody>
      <dsp:txXfrm>
        <a:off x="926796" y="370640"/>
        <a:ext cx="591533" cy="590732"/>
      </dsp:txXfrm>
    </dsp:sp>
    <dsp:sp modelId="{EF1D967D-573D-4736-AF69-6F095CD3A324}">
      <dsp:nvSpPr>
        <dsp:cNvPr id="0" name=""/>
        <dsp:cNvSpPr/>
      </dsp:nvSpPr>
      <dsp:spPr>
        <a:xfrm>
          <a:off x="79059" y="196412"/>
          <a:ext cx="1788955" cy="1316952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306123" y="870993"/>
          <a:ext cx="1118696" cy="38850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758805" y="1542934"/>
          <a:ext cx="216801" cy="697522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163702" y="1926697"/>
          <a:ext cx="1484099" cy="2734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                          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Районный бюджет </a:t>
          </a:r>
          <a:endParaRPr lang="ru-RU" sz="1600" b="1" kern="1200" dirty="0"/>
        </a:p>
      </dsp:txBody>
      <dsp:txXfrm>
        <a:off x="163702" y="1926697"/>
        <a:ext cx="1484099" cy="273409"/>
      </dsp:txXfrm>
    </dsp:sp>
    <dsp:sp modelId="{5ED71D64-5576-434B-8A35-3E440323A532}">
      <dsp:nvSpPr>
        <dsp:cNvPr id="0" name=""/>
        <dsp:cNvSpPr/>
      </dsp:nvSpPr>
      <dsp:spPr>
        <a:xfrm>
          <a:off x="446653" y="518109"/>
          <a:ext cx="841108" cy="7780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50-58%</a:t>
          </a:r>
          <a:endParaRPr lang="ru-RU" sz="1000" kern="1200" dirty="0"/>
        </a:p>
      </dsp:txBody>
      <dsp:txXfrm>
        <a:off x="569830" y="632050"/>
        <a:ext cx="594754" cy="550154"/>
      </dsp:txXfrm>
    </dsp:sp>
    <dsp:sp modelId="{EF1D967D-573D-4736-AF69-6F095CD3A324}">
      <dsp:nvSpPr>
        <dsp:cNvPr id="0" name=""/>
        <dsp:cNvSpPr/>
      </dsp:nvSpPr>
      <dsp:spPr>
        <a:xfrm>
          <a:off x="23068" y="423667"/>
          <a:ext cx="1661007" cy="1338139"/>
        </a:xfrm>
        <a:prstGeom prst="funnel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EFD9A4-716A-41AF-833F-4634F7061FA3}">
      <dsp:nvSpPr>
        <dsp:cNvPr id="0" name=""/>
        <dsp:cNvSpPr/>
      </dsp:nvSpPr>
      <dsp:spPr>
        <a:xfrm>
          <a:off x="330444" y="830642"/>
          <a:ext cx="1207574" cy="4193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7341DB-90E9-434B-9934-88E8F086D5F7}">
      <dsp:nvSpPr>
        <dsp:cNvPr id="0" name=""/>
        <dsp:cNvSpPr/>
      </dsp:nvSpPr>
      <dsp:spPr>
        <a:xfrm>
          <a:off x="819090" y="1555967"/>
          <a:ext cx="234026" cy="752939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F8655-39B5-4D64-8864-1FE4DFD13925}">
      <dsp:nvSpPr>
        <dsp:cNvPr id="0" name=""/>
        <dsp:cNvSpPr/>
      </dsp:nvSpPr>
      <dsp:spPr>
        <a:xfrm>
          <a:off x="212514" y="2488168"/>
          <a:ext cx="1406694" cy="280831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Бюджеты сельских поселений</a:t>
          </a:r>
          <a:endParaRPr lang="ru-RU" sz="1600" b="1" kern="1200" dirty="0"/>
        </a:p>
      </dsp:txBody>
      <dsp:txXfrm>
        <a:off x="212514" y="2488168"/>
        <a:ext cx="1406694" cy="280831"/>
      </dsp:txXfrm>
    </dsp:sp>
    <dsp:sp modelId="{A870D114-2E20-495A-A7ED-85D7E5ABF013}">
      <dsp:nvSpPr>
        <dsp:cNvPr id="0" name=""/>
        <dsp:cNvSpPr/>
      </dsp:nvSpPr>
      <dsp:spPr>
        <a:xfrm>
          <a:off x="556878" y="852096"/>
          <a:ext cx="688207" cy="5599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2%</a:t>
          </a:r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657664" y="934095"/>
        <a:ext cx="486635" cy="395927"/>
      </dsp:txXfrm>
    </dsp:sp>
    <dsp:sp modelId="{4317B2FE-111E-4193-80B6-59B18E7BDD02}">
      <dsp:nvSpPr>
        <dsp:cNvPr id="0" name=""/>
        <dsp:cNvSpPr/>
      </dsp:nvSpPr>
      <dsp:spPr>
        <a:xfrm>
          <a:off x="245357" y="360041"/>
          <a:ext cx="618739" cy="5732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100 %</a:t>
          </a:r>
        </a:p>
      </dsp:txBody>
      <dsp:txXfrm>
        <a:off x="335969" y="443993"/>
        <a:ext cx="437515" cy="405358"/>
      </dsp:txXfrm>
    </dsp:sp>
    <dsp:sp modelId="{15B8AD22-593B-4B1B-9B17-104ADA286868}">
      <dsp:nvSpPr>
        <dsp:cNvPr id="0" name=""/>
        <dsp:cNvSpPr/>
      </dsp:nvSpPr>
      <dsp:spPr>
        <a:xfrm>
          <a:off x="964401" y="366708"/>
          <a:ext cx="630442" cy="559929"/>
        </a:xfrm>
        <a:prstGeom prst="ellipse">
          <a:avLst/>
        </a:prstGeom>
        <a:solidFill>
          <a:srgbClr val="4DADC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100%</a:t>
          </a:r>
          <a:endParaRPr lang="ru-RU" sz="1000" kern="1200" dirty="0"/>
        </a:p>
      </dsp:txBody>
      <dsp:txXfrm>
        <a:off x="1056727" y="448708"/>
        <a:ext cx="445790" cy="395929"/>
      </dsp:txXfrm>
    </dsp:sp>
    <dsp:sp modelId="{EF1D967D-573D-4736-AF69-6F095CD3A324}">
      <dsp:nvSpPr>
        <dsp:cNvPr id="0" name=""/>
        <dsp:cNvSpPr/>
      </dsp:nvSpPr>
      <dsp:spPr>
        <a:xfrm>
          <a:off x="0" y="297363"/>
          <a:ext cx="1792970" cy="1319908"/>
        </a:xfrm>
        <a:prstGeom prst="funnel">
          <a:avLst/>
        </a:prstGeom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0.30279</cdr:x>
      <cdr:y>0.06149</cdr:y>
    </cdr:from>
    <cdr:to>
      <cdr:x>0.41289</cdr:x>
      <cdr:y>0.14898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2376264" y="181541"/>
          <a:ext cx="864065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399 116,6</a:t>
          </a:r>
          <a:endParaRPr lang="ru-RU" sz="1350" b="1" dirty="0" smtClean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0.5597</cdr:x>
      <cdr:y>0.02491</cdr:y>
    </cdr:from>
    <cdr:to>
      <cdr:x>0.66981</cdr:x>
      <cdr:y>0.1124</cdr:y>
    </cdr:to>
    <cdr:sp macro="" textlink="">
      <cdr:nvSpPr>
        <cdr:cNvPr id="25" name="Прямоугольник 24"/>
        <cdr:cNvSpPr/>
      </cdr:nvSpPr>
      <cdr:spPr>
        <a:xfrm xmlns:a="http://schemas.openxmlformats.org/drawingml/2006/main">
          <a:off x="4392488" y="73529"/>
          <a:ext cx="864143" cy="258299"/>
        </a:xfrm>
        <a:prstGeom xmlns:a="http://schemas.openxmlformats.org/drawingml/2006/main" prst="rect">
          <a:avLst/>
        </a:prstGeom>
        <a:gradFill xmlns:a="http://schemas.openxmlformats.org/drawingml/2006/main">
          <a:gsLst>
            <a:gs pos="0">
              <a:srgbClr val="5F95D7"/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bg1"/>
            </a:gs>
          </a:gsLst>
        </a:gra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548 001,2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0.87155</cdr:x>
      <cdr:y>0</cdr:y>
    </cdr:from>
    <cdr:to>
      <cdr:x>1</cdr:x>
      <cdr:y>0.08965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39888" y="0"/>
          <a:ext cx="100811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Arial Narrow" pitchFamily="34" charset="0"/>
              <a:cs typeface="Times New Roman" pitchFamily="18" charset="0"/>
            </a:rPr>
            <a:t>процентов</a:t>
          </a:r>
          <a:endParaRPr lang="ru-RU" sz="1600" dirty="0">
            <a:latin typeface="Arial Narrow" pitchFamily="34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0.34181</cdr:x>
      <cdr:y>0.07407</cdr:y>
    </cdr:from>
    <cdr:to>
      <cdr:x>0.58234</cdr:x>
      <cdr:y>0.14267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944216" y="432048"/>
          <a:ext cx="1368152" cy="4001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Arial Narrow" panose="020B0606020202030204" pitchFamily="34" charset="0"/>
            </a:rPr>
            <a:t>   </a:t>
          </a:r>
          <a:endParaRPr lang="ru-RU" sz="20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0.25162</cdr:x>
      <cdr:y>0.24183</cdr:y>
    </cdr:from>
    <cdr:to>
      <cdr:x>0.37939</cdr:x>
      <cdr:y>0.28105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85267" y="1332148"/>
          <a:ext cx="100811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264 361,6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0.56192</cdr:x>
      <cdr:y>0.20261</cdr:y>
    </cdr:from>
    <cdr:to>
      <cdr:x>0.68057</cdr:x>
      <cdr:y>0.24183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33539" y="1116124"/>
          <a:ext cx="93610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301 251,0</a:t>
          </a:r>
        </a:p>
        <a:p xmlns:a="http://schemas.openxmlformats.org/drawingml/2006/main">
          <a:endParaRPr lang="ru-RU" sz="1400" dirty="0" smtClean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13FCB-FC37-4CDF-8C00-AC4AF914E731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6E8F5-F0D4-4A0C-8DCB-8A1B3A7C7E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61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4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C8C27AA-D154-40F1-A872-3972B24D601A}" type="slidenum">
              <a:rPr lang="ru-RU" altLang="ru-RU" smtClean="0"/>
              <a:pPr eaLnBrk="1" hangingPunct="1"/>
              <a:t>12</a:t>
            </a:fld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104943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6E8F5-F0D4-4A0C-8DCB-8A1B3A7C7EA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880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9AC29-AB6D-49B7-80F7-CBDA055757A2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78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589938"/>
      </p:ext>
    </p:extLst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70014"/>
      </p:ext>
    </p:extLst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035835"/>
      </p:ext>
    </p:extLst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40F4-3E65-4197-A493-347E0A683F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1462825"/>
      </p:ext>
    </p:extLst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57BDCF-478E-4FC8-91E1-D74833912F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050042"/>
      </p:ext>
    </p:extLst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230554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74432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20211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37716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352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02499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037"/>
      </p:ext>
    </p:extLst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989513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2000">
              <a:schemeClr val="tx2">
                <a:lumMod val="40000"/>
                <a:lumOff val="60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A37E2-5D0A-4213-9953-B665852D34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65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circl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diagramData" Target="../diagrams/data1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11.xml"/><Relationship Id="rId15" Type="http://schemas.openxmlformats.org/officeDocument/2006/relationships/image" Target="../media/image13.gif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wmf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13.xml"/><Relationship Id="rId9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&#1079;&#1084;&#1077;&#1080;&#1085;&#1086;&#1075;&#1086;&#1088;&#1089;&#1082;&#1080;&#1081;-&#1088;&#1072;&#1081;&#1086;&#1085;.&#1088;&#1092;/rayfinkomitet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mailto:finzmrn2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Герб Змеиногорского рай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762125" cy="206886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589588"/>
            <a:ext cx="6440488" cy="914400"/>
          </a:xfrm>
          <a:noFill/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К ПРОЕКТУ РАЙОННОГО БЮДЖЕТА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ЗМЕИНОГОРСКОГО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РАЙОНА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НА </a:t>
            </a: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2022 </a:t>
            </a: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ГОД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195513" y="333375"/>
            <a:ext cx="66246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Администрация Змеиногорского района Алтайского края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513" y="836712"/>
            <a:ext cx="6867461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9993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948356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936905" y="4833496"/>
            <a:ext cx="2016224" cy="72369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013186" y="613735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43253" y="4929659"/>
            <a:ext cx="2016224" cy="531365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>
            <a:glow rad="177800">
              <a:srgbClr val="0070C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22513" y="5790258"/>
            <a:ext cx="2016224" cy="50233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27000">
              <a:srgbClr val="7030A0">
                <a:alpha val="40000"/>
              </a:srgbClr>
            </a:glow>
            <a:outerShdw blurRad="50800" dist="50800" dir="5400000" algn="ctr" rotWithShape="0">
              <a:schemeClr val="bg1"/>
            </a:outerShd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2898" y="2786189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016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Обслуживание муниципального долга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71805" y="3830672"/>
            <a:ext cx="1692187" cy="711481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массовой информации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24937" y="3543847"/>
            <a:ext cx="1800200" cy="63679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Национальная экономика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936905" y="2157005"/>
            <a:ext cx="2088232" cy="8824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47656" y="1176762"/>
            <a:ext cx="2016224" cy="60838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0200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оборона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49816" y="836712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46" y="2527710"/>
            <a:ext cx="586567" cy="57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51" y="4705686"/>
            <a:ext cx="601192" cy="59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304" y="5804797"/>
            <a:ext cx="607894" cy="625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/>
        </p:blipFill>
        <p:spPr bwMode="auto">
          <a:xfrm>
            <a:off x="2436660" y="4751653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702" y="2598225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86" y="3693720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577" y="5546597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997376" y="64733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10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99" y="1688298"/>
            <a:ext cx="612651" cy="7041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805" y="3625691"/>
            <a:ext cx="489357" cy="560722"/>
          </a:xfrm>
          <a:prstGeom prst="rect">
            <a:avLst/>
          </a:prstGeom>
        </p:spPr>
      </p:pic>
      <p:sp>
        <p:nvSpPr>
          <p:cNvPr id="30" name="Заголовок 1"/>
          <p:cNvSpPr txBox="1">
            <a:spLocks/>
          </p:cNvSpPr>
          <p:nvPr/>
        </p:nvSpPr>
        <p:spPr>
          <a:xfrm>
            <a:off x="2217465" y="6339381"/>
            <a:ext cx="2016224" cy="518619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23" y="5512524"/>
            <a:ext cx="611344" cy="58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022513" y="1480955"/>
            <a:ext cx="2016224" cy="60838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Межбюджетные трансферты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85" y="1702276"/>
            <a:ext cx="535115" cy="6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443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4"/>
            <a:ext cx="8352928" cy="4320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ОСНОВНЫЕ ПАРАМЕТРЫ РАЙОННОГО БЮДЖЕТА ЗМЕИНОГОРСКОГО РАЙОНА на </a:t>
            </a:r>
            <a:r>
              <a:rPr lang="ru-RU" sz="1800" dirty="0" smtClean="0">
                <a:latin typeface="Arial Narrow" panose="020B0606020202030204" pitchFamily="34" charset="0"/>
              </a:rPr>
              <a:t>2022 </a:t>
            </a:r>
            <a:r>
              <a:rPr lang="ru-RU" sz="1800" dirty="0" smtClean="0">
                <a:latin typeface="Arial Narrow" panose="020B0606020202030204" pitchFamily="34" charset="0"/>
              </a:rPr>
              <a:t>год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 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704193"/>
              </p:ext>
            </p:extLst>
          </p:nvPr>
        </p:nvGraphicFramePr>
        <p:xfrm>
          <a:off x="755576" y="836712"/>
          <a:ext cx="7704856" cy="48479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48472"/>
                <a:gridCol w="1152128"/>
                <a:gridCol w="1152128"/>
                <a:gridCol w="1152128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2021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Темп роста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2021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(%)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73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399 116,6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548 001,2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137,3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38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в том числе:</a:t>
                      </a:r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260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доходы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205 131,4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219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274,2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106,9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260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межбюджетные трансферты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193 788,2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328</a:t>
                      </a:r>
                      <a:r>
                        <a:rPr lang="ru-RU" sz="1400" b="0" baseline="0" dirty="0" smtClean="0">
                          <a:latin typeface="Arial Narrow" panose="020B0606020202030204" pitchFamily="34" charset="0"/>
                        </a:rPr>
                        <a:t> 727,0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169,6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0525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Arial Narrow" panose="020B0606020202030204" pitchFamily="34" charset="0"/>
                        </a:rPr>
                        <a:t>удельный вес  межбюджетных трансфертов в общем объеме доходов, в</a:t>
                      </a:r>
                      <a:r>
                        <a:rPr lang="ru-RU" sz="1400" i="1" baseline="0" dirty="0" smtClean="0">
                          <a:latin typeface="Arial Narrow" panose="020B0606020202030204" pitchFamily="34" charset="0"/>
                        </a:rPr>
                        <a:t> %</a:t>
                      </a:r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Arial Narrow" panose="020B0606020202030204" pitchFamily="34" charset="0"/>
                        </a:rPr>
                        <a:t>48,6</a:t>
                      </a:r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Arial Narrow" panose="020B0606020202030204" pitchFamily="34" charset="0"/>
                        </a:rPr>
                        <a:t>60</a:t>
                      </a:r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Arial Narrow" panose="020B0606020202030204" pitchFamily="34" charset="0"/>
                        </a:rPr>
                        <a:t>123,5</a:t>
                      </a:r>
                      <a:endParaRPr lang="ru-RU" sz="1400" b="0" i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3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405 116,6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554 201,22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136,8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73808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- 6 000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Tx/>
                        <a:buNone/>
                      </a:pP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- 6 200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13,3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3547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ПРЕДЕЛЬНЫЙ ОБЪЕМ РАСХОДОВ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НА ОБСЛУЖИВАНИЕ </a:t>
                      </a:r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МУНИЦИПАЛЬНОГО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ДОЛГА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33 882,15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52 523,7</a:t>
                      </a:r>
                      <a:endParaRPr lang="ru-RU" sz="1400" b="1" dirty="0" smtClean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155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7524328" y="519249"/>
            <a:ext cx="86409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647376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729575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116632"/>
            <a:ext cx="8569325" cy="556711"/>
          </a:xfrm>
        </p:spPr>
        <p:txBody>
          <a:bodyPr>
            <a:normAutofit fontScale="90000"/>
          </a:bodyPr>
          <a:lstStyle/>
          <a:p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ОСНОВНЫЕ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ПАРАМЕТРЫ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РАЙОННОГО БЮДЖЕТА ЗМЕИНОГОРСКОГО РАЙОНА </a:t>
            </a:r>
            <a:b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</a:b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НА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2022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itchFamily="34" charset="-128"/>
                <a:cs typeface="Times New Roman" pitchFamily="18" charset="0"/>
              </a:rPr>
              <a:t>ГОД</a:t>
            </a:r>
            <a:endParaRPr lang="ru-RU" altLang="ru-RU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Arial Unicode MS" pitchFamily="34" charset="-128"/>
              <a:cs typeface="Times New Roman" pitchFamily="18" charset="0"/>
            </a:endParaRPr>
          </a:p>
        </p:txBody>
      </p:sp>
      <p:grpSp>
        <p:nvGrpSpPr>
          <p:cNvPr id="22531" name="Группа 235"/>
          <p:cNvGrpSpPr>
            <a:grpSpLocks/>
          </p:cNvGrpSpPr>
          <p:nvPr/>
        </p:nvGrpSpPr>
        <p:grpSpPr bwMode="auto">
          <a:xfrm>
            <a:off x="248881" y="865588"/>
            <a:ext cx="8483699" cy="5809407"/>
            <a:chOff x="179377" y="1183793"/>
            <a:chExt cx="8281465" cy="5358843"/>
          </a:xfrm>
        </p:grpSpPr>
        <p:sp>
          <p:nvSpPr>
            <p:cNvPr id="146" name="AutoShape 19"/>
            <p:cNvSpPr>
              <a:spLocks noChangeArrowheads="1"/>
            </p:cNvSpPr>
            <p:nvPr/>
          </p:nvSpPr>
          <p:spPr bwMode="gray">
            <a:xfrm>
              <a:off x="3347827" y="5485827"/>
              <a:ext cx="2520791" cy="997196"/>
            </a:xfrm>
            <a:prstGeom prst="can">
              <a:avLst>
                <a:gd name="adj" fmla="val 32032"/>
              </a:avLst>
            </a:prstGeom>
            <a:gradFill>
              <a:gsLst>
                <a:gs pos="65040">
                  <a:srgbClr val="2787A0"/>
                </a:gs>
                <a:gs pos="0">
                  <a:schemeClr val="accent4">
                    <a:hueOff val="-4464770"/>
                    <a:satOff val="26899"/>
                    <a:lumOff val="2156"/>
                    <a:alphaOff val="0"/>
                    <a:shade val="51000"/>
                    <a:satMod val="130000"/>
                  </a:schemeClr>
                </a:gs>
                <a:gs pos="80000">
                  <a:schemeClr val="accent4">
                    <a:hueOff val="-4464770"/>
                    <a:satOff val="26899"/>
                    <a:lumOff val="2156"/>
                    <a:alphaOff val="0"/>
                    <a:shade val="93000"/>
                    <a:satMod val="130000"/>
                  </a:schemeClr>
                </a:gs>
                <a:gs pos="100000">
                  <a:schemeClr val="accent4">
                    <a:hueOff val="-4464770"/>
                    <a:satOff val="26899"/>
                    <a:lumOff val="2156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9" name="AutoShape 6"/>
            <p:cNvSpPr>
              <a:spLocks noChangeArrowheads="1"/>
            </p:cNvSpPr>
            <p:nvPr/>
          </p:nvSpPr>
          <p:spPr bwMode="gray">
            <a:xfrm>
              <a:off x="3492280" y="3485844"/>
              <a:ext cx="2231885" cy="1984438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14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33" name="AutoShape 6"/>
            <p:cNvSpPr>
              <a:spLocks noChangeArrowheads="1"/>
            </p:cNvSpPr>
            <p:nvPr/>
          </p:nvSpPr>
          <p:spPr bwMode="gray">
            <a:xfrm>
              <a:off x="3492280" y="1844878"/>
              <a:ext cx="2231885" cy="1719022"/>
            </a:xfrm>
            <a:prstGeom prst="can">
              <a:avLst>
                <a:gd name="adj" fmla="val 18521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143" name="AutoShape 16"/>
            <p:cNvSpPr>
              <a:spLocks noChangeArrowheads="1"/>
            </p:cNvSpPr>
            <p:nvPr/>
          </p:nvSpPr>
          <p:spPr bwMode="gray">
            <a:xfrm>
              <a:off x="3311351" y="1183793"/>
              <a:ext cx="2639128" cy="575979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 prstMaterial="dkEdge"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  <p:sp>
          <p:nvSpPr>
            <p:cNvPr id="22593" name="Text Box 18"/>
            <p:cNvSpPr txBox="1">
              <a:spLocks noChangeArrowheads="1"/>
            </p:cNvSpPr>
            <p:nvPr/>
          </p:nvSpPr>
          <p:spPr bwMode="gray">
            <a:xfrm>
              <a:off x="3432681" y="1268760"/>
              <a:ext cx="2435937" cy="539421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ru-RU" altLang="ru-RU" sz="1600" b="1" dirty="0" smtClean="0">
                  <a:solidFill>
                    <a:schemeClr val="bg1"/>
                  </a:solidFill>
                  <a:latin typeface="Arial Narrow" panose="020B0606020202030204" pitchFamily="34" charset="0"/>
                  <a:cs typeface="Times New Roman" pitchFamily="18" charset="0"/>
                </a:rPr>
                <a:t>Бюджетная обеспеченность</a:t>
              </a:r>
              <a:endParaRPr lang="en-US" altLang="ru-RU" sz="1600" b="1" dirty="0">
                <a:solidFill>
                  <a:schemeClr val="bg1"/>
                </a:solidFill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22594" name="Text Box 7"/>
            <p:cNvSpPr txBox="1">
              <a:spLocks noChangeArrowheads="1"/>
            </p:cNvSpPr>
            <p:nvPr/>
          </p:nvSpPr>
          <p:spPr bwMode="gray">
            <a:xfrm>
              <a:off x="3563888" y="401047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 </a:t>
              </a:r>
              <a:endParaRPr lang="ru-RU" altLang="ru-RU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</a:t>
              </a:r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человека</a:t>
              </a:r>
            </a:p>
            <a:p>
              <a:pPr algn="ctr" eaLnBrk="1" hangingPunct="1"/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30 168,8 </a:t>
              </a:r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руб.</a:t>
              </a:r>
              <a:endParaRPr lang="ru-RU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595" name="Text Box 7"/>
            <p:cNvSpPr txBox="1">
              <a:spLocks noChangeArrowheads="1"/>
            </p:cNvSpPr>
            <p:nvPr/>
          </p:nvSpPr>
          <p:spPr bwMode="gray">
            <a:xfrm>
              <a:off x="3574739" y="2149420"/>
              <a:ext cx="2160241" cy="1362352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Доходы 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в расчете на</a:t>
              </a:r>
            </a:p>
            <a:p>
              <a:pPr algn="ctr" eaLnBrk="1" hangingPunct="1"/>
              <a:r>
                <a:rPr lang="ru-RU" altLang="ru-RU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 человека </a:t>
              </a:r>
              <a:r>
                <a:rPr lang="ru-RU" altLang="ru-RU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(руб./чел.):</a:t>
              </a:r>
            </a:p>
            <a:p>
              <a:pPr algn="ctr" eaLnBrk="1" hangingPunct="1"/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29 831,3 </a:t>
              </a:r>
              <a:r>
                <a:rPr lang="ru-RU" altLang="ru-RU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руб.</a:t>
              </a:r>
              <a:endParaRPr lang="en-US" altLang="ru-RU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grpSp>
          <p:nvGrpSpPr>
            <p:cNvPr id="22597" name="Группа 168"/>
            <p:cNvGrpSpPr>
              <a:grpSpLocks/>
            </p:cNvGrpSpPr>
            <p:nvPr/>
          </p:nvGrpSpPr>
          <p:grpSpPr bwMode="auto">
            <a:xfrm>
              <a:off x="179377" y="1599465"/>
              <a:ext cx="3121351" cy="833037"/>
              <a:chOff x="-135" y="231313"/>
              <a:chExt cx="3121351" cy="833037"/>
            </a:xfrm>
          </p:grpSpPr>
          <p:sp>
            <p:nvSpPr>
              <p:cNvPr id="170" name="Прямоугольник 169"/>
              <p:cNvSpPr/>
              <p:nvPr/>
            </p:nvSpPr>
            <p:spPr>
              <a:xfrm>
                <a:off x="712135" y="231313"/>
                <a:ext cx="2409081" cy="46555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Налог на доходы физических лиц 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737797" y="696865"/>
                <a:ext cx="2376264" cy="36748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168 734,0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2" name="Прямоугольник 171"/>
              <p:cNvSpPr/>
              <p:nvPr/>
            </p:nvSpPr>
            <p:spPr>
              <a:xfrm>
                <a:off x="-135" y="231313"/>
                <a:ext cx="755708" cy="833037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8" name="Группа 172"/>
            <p:cNvGrpSpPr>
              <a:grpSpLocks/>
            </p:cNvGrpSpPr>
            <p:nvPr/>
          </p:nvGrpSpPr>
          <p:grpSpPr bwMode="auto">
            <a:xfrm>
              <a:off x="189636" y="4167419"/>
              <a:ext cx="3144754" cy="1838693"/>
              <a:chOff x="10124" y="1719147"/>
              <a:chExt cx="3144754" cy="1838693"/>
            </a:xfrm>
          </p:grpSpPr>
          <p:sp>
            <p:nvSpPr>
              <p:cNvPr id="174" name="Прямоугольник 173"/>
              <p:cNvSpPr/>
              <p:nvPr/>
            </p:nvSpPr>
            <p:spPr>
              <a:xfrm>
                <a:off x="790316" y="1719147"/>
                <a:ext cx="2364562" cy="51703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Прочие доходы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5" name="Прямоугольник 174"/>
              <p:cNvSpPr/>
              <p:nvPr/>
            </p:nvSpPr>
            <p:spPr>
              <a:xfrm>
                <a:off x="801420" y="2239243"/>
                <a:ext cx="2348672" cy="43866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18 631,2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6" name="Прямоугольник 175"/>
              <p:cNvSpPr/>
              <p:nvPr/>
            </p:nvSpPr>
            <p:spPr>
              <a:xfrm>
                <a:off x="10124" y="2697883"/>
                <a:ext cx="763914" cy="859957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599" name="Группа 176"/>
            <p:cNvGrpSpPr>
              <a:grpSpLocks/>
            </p:cNvGrpSpPr>
            <p:nvPr/>
          </p:nvGrpSpPr>
          <p:grpSpPr bwMode="auto">
            <a:xfrm>
              <a:off x="189636" y="3448497"/>
              <a:ext cx="3120961" cy="1686404"/>
              <a:chOff x="10124" y="-79895"/>
              <a:chExt cx="3120961" cy="1686404"/>
            </a:xfrm>
          </p:grpSpPr>
          <p:sp>
            <p:nvSpPr>
              <p:cNvPr id="178" name="Прямоугольник 177"/>
              <p:cNvSpPr/>
              <p:nvPr/>
            </p:nvSpPr>
            <p:spPr>
              <a:xfrm>
                <a:off x="795209" y="-79895"/>
                <a:ext cx="2335876" cy="33530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Арендная плата за землю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79" name="Прямоугольник 178"/>
              <p:cNvSpPr/>
              <p:nvPr/>
            </p:nvSpPr>
            <p:spPr>
              <a:xfrm>
                <a:off x="782985" y="278147"/>
                <a:ext cx="2340024" cy="35581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14 146,0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180" name="Прямоугольник 179"/>
              <p:cNvSpPr/>
              <p:nvPr/>
            </p:nvSpPr>
            <p:spPr>
              <a:xfrm>
                <a:off x="10124" y="645240"/>
                <a:ext cx="753655" cy="96126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0" name="Группа 203"/>
            <p:cNvGrpSpPr>
              <a:grpSpLocks/>
            </p:cNvGrpSpPr>
            <p:nvPr/>
          </p:nvGrpSpPr>
          <p:grpSpPr bwMode="auto">
            <a:xfrm>
              <a:off x="5985667" y="2284746"/>
              <a:ext cx="2049076" cy="769517"/>
              <a:chOff x="6669235" y="3884903"/>
              <a:chExt cx="2049076" cy="923422"/>
            </a:xfrm>
          </p:grpSpPr>
          <p:sp>
            <p:nvSpPr>
              <p:cNvPr id="205" name="Прямоугольник 204"/>
              <p:cNvSpPr/>
              <p:nvPr/>
            </p:nvSpPr>
            <p:spPr>
              <a:xfrm>
                <a:off x="6669235" y="3884903"/>
                <a:ext cx="2049076" cy="55268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Национальная экономика</a:t>
                </a:r>
              </a:p>
            </p:txBody>
          </p:sp>
          <p:sp>
            <p:nvSpPr>
              <p:cNvPr id="206" name="Прямоугольник 205"/>
              <p:cNvSpPr/>
              <p:nvPr/>
            </p:nvSpPr>
            <p:spPr>
              <a:xfrm>
                <a:off x="6669235" y="4437595"/>
                <a:ext cx="1979984" cy="37073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16 864,1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1" name="Группа 208"/>
            <p:cNvGrpSpPr>
              <a:grpSpLocks/>
            </p:cNvGrpSpPr>
            <p:nvPr/>
          </p:nvGrpSpPr>
          <p:grpSpPr bwMode="auto">
            <a:xfrm>
              <a:off x="5985667" y="3679344"/>
              <a:ext cx="2015111" cy="641429"/>
              <a:chOff x="6669235" y="4607920"/>
              <a:chExt cx="2015111" cy="769716"/>
            </a:xfrm>
          </p:grpSpPr>
          <p:sp>
            <p:nvSpPr>
              <p:cNvPr id="210" name="Прямоугольник 209"/>
              <p:cNvSpPr/>
              <p:nvPr/>
            </p:nvSpPr>
            <p:spPr>
              <a:xfrm>
                <a:off x="6675740" y="4607920"/>
                <a:ext cx="2000299" cy="38603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Образование</a:t>
                </a:r>
                <a:endParaRPr lang="ru-RU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Прямоугольник 210"/>
              <p:cNvSpPr/>
              <p:nvPr/>
            </p:nvSpPr>
            <p:spPr>
              <a:xfrm>
                <a:off x="6669235" y="5005273"/>
                <a:ext cx="2015111" cy="372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301 251,0</a:t>
                </a:r>
                <a:endParaRPr lang="ru-RU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602" name="Группа 213"/>
            <p:cNvGrpSpPr>
              <a:grpSpLocks/>
            </p:cNvGrpSpPr>
            <p:nvPr/>
          </p:nvGrpSpPr>
          <p:grpSpPr bwMode="auto">
            <a:xfrm>
              <a:off x="5985666" y="4983928"/>
              <a:ext cx="2055447" cy="657951"/>
              <a:chOff x="6669234" y="5222890"/>
              <a:chExt cx="2055447" cy="789539"/>
            </a:xfrm>
          </p:grpSpPr>
          <p:sp>
            <p:nvSpPr>
              <p:cNvPr id="215" name="Прямоугольник 214"/>
              <p:cNvSpPr/>
              <p:nvPr/>
            </p:nvSpPr>
            <p:spPr>
              <a:xfrm>
                <a:off x="6669234" y="5222890"/>
                <a:ext cx="2055447" cy="42595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Социальная политика </a:t>
                </a:r>
              </a:p>
            </p:txBody>
          </p:sp>
          <p:sp>
            <p:nvSpPr>
              <p:cNvPr id="216" name="Прямоугольник 215"/>
              <p:cNvSpPr/>
              <p:nvPr/>
            </p:nvSpPr>
            <p:spPr>
              <a:xfrm>
                <a:off x="6675740" y="5648847"/>
                <a:ext cx="2026715" cy="36358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13 445,1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22606" name="Группа 223"/>
            <p:cNvGrpSpPr>
              <a:grpSpLocks/>
            </p:cNvGrpSpPr>
            <p:nvPr/>
          </p:nvGrpSpPr>
          <p:grpSpPr bwMode="auto">
            <a:xfrm>
              <a:off x="5985667" y="4320772"/>
              <a:ext cx="2015112" cy="663151"/>
              <a:chOff x="6669235" y="2526108"/>
              <a:chExt cx="2015112" cy="795780"/>
            </a:xfrm>
          </p:grpSpPr>
          <p:sp>
            <p:nvSpPr>
              <p:cNvPr id="225" name="Прямоугольник 224"/>
              <p:cNvSpPr/>
              <p:nvPr/>
            </p:nvSpPr>
            <p:spPr>
              <a:xfrm>
                <a:off x="6675740" y="2526108"/>
                <a:ext cx="2006619" cy="47611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 smtClean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Культура</a:t>
                </a:r>
                <a:endParaRPr lang="ru-RU" sz="1400" dirty="0">
                  <a:solidFill>
                    <a:schemeClr val="tx1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endParaRPr>
              </a:p>
            </p:txBody>
          </p:sp>
          <p:sp>
            <p:nvSpPr>
              <p:cNvPr id="226" name="Прямоугольник 225"/>
              <p:cNvSpPr/>
              <p:nvPr/>
            </p:nvSpPr>
            <p:spPr>
              <a:xfrm>
                <a:off x="6669235" y="3002225"/>
                <a:ext cx="2015112" cy="3196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28 986,1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2607" name="Группа 228"/>
            <p:cNvGrpSpPr>
              <a:grpSpLocks/>
            </p:cNvGrpSpPr>
            <p:nvPr/>
          </p:nvGrpSpPr>
          <p:grpSpPr bwMode="auto">
            <a:xfrm>
              <a:off x="5985664" y="5641879"/>
              <a:ext cx="2049077" cy="591357"/>
              <a:chOff x="6669232" y="3160933"/>
              <a:chExt cx="2049077" cy="709629"/>
            </a:xfrm>
          </p:grpSpPr>
          <p:sp>
            <p:nvSpPr>
              <p:cNvPr id="230" name="Прямоугольник 229"/>
              <p:cNvSpPr/>
              <p:nvPr/>
            </p:nvSpPr>
            <p:spPr>
              <a:xfrm>
                <a:off x="6669232" y="3160933"/>
                <a:ext cx="2049077" cy="34007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400" dirty="0">
                    <a:solidFill>
                      <a:schemeClr val="tx1"/>
                    </a:solidFill>
                    <a:latin typeface="Times New Roman" pitchFamily="18" charset="0"/>
                    <a:ea typeface="Arial Unicode MS" pitchFamily="34" charset="-128"/>
                    <a:cs typeface="Times New Roman" pitchFamily="18" charset="0"/>
                  </a:rPr>
                  <a:t>Другие сферы</a:t>
                </a: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6669232" y="3501007"/>
                <a:ext cx="2049077" cy="3695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 prstMaterial="dkEdge"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16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28 237,2</a:t>
                </a:r>
                <a:endParaRPr lang="ru-RU" sz="1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4" name="Заголовок 1"/>
            <p:cNvSpPr txBox="1">
              <a:spLocks/>
            </p:cNvSpPr>
            <p:nvPr/>
          </p:nvSpPr>
          <p:spPr bwMode="auto">
            <a:xfrm>
              <a:off x="179377" y="1183793"/>
              <a:ext cx="2664252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Доходы 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    </a:t>
              </a: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548 001,2 </a:t>
              </a: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тыс. руб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35" name="Заголовок 1"/>
            <p:cNvSpPr txBox="1">
              <a:spLocks/>
            </p:cNvSpPr>
            <p:nvPr/>
          </p:nvSpPr>
          <p:spPr bwMode="auto">
            <a:xfrm>
              <a:off x="5940051" y="1183793"/>
              <a:ext cx="2520791" cy="357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/>
          </p:spPr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Расходы бюджета </a:t>
              </a:r>
            </a:p>
            <a:p>
              <a:pPr algn="ctr">
                <a:defRPr/>
              </a:pP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554 201,2 тыс</a:t>
              </a:r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 руб</a:t>
              </a:r>
              <a:r>
                <a:rPr lang="ru-RU" b="1" dirty="0">
                  <a:solidFill>
                    <a:schemeClr val="accent4"/>
                  </a:solidFill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.</a:t>
              </a:r>
            </a:p>
            <a:p>
              <a:pPr algn="ctr">
                <a:defRPr/>
              </a:pPr>
              <a:endParaRPr lang="ru-RU" b="1" dirty="0">
                <a:solidFill>
                  <a:schemeClr val="accent4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2610" name="Прямоугольник 150"/>
            <p:cNvSpPr>
              <a:spLocks noChangeArrowheads="1"/>
            </p:cNvSpPr>
            <p:nvPr/>
          </p:nvSpPr>
          <p:spPr bwMode="auto">
            <a:xfrm>
              <a:off x="3900731" y="5463793"/>
              <a:ext cx="1499836" cy="1078843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 prstMaterial="dkEdge"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Численность </a:t>
              </a:r>
            </a:p>
            <a:p>
              <a:pPr algn="ctr" eaLnBrk="1" hangingPunct="1"/>
              <a:r>
                <a:rPr lang="ru-RU" altLang="ru-RU" sz="1400" b="1" dirty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  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населения Змеиногорского района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18 370 </a:t>
              </a:r>
              <a:r>
                <a:rPr lang="ru-RU" altLang="ru-RU" sz="1400" b="1" dirty="0" smtClean="0">
                  <a:latin typeface="Times New Roman" pitchFamily="18" charset="0"/>
                  <a:ea typeface="Arial Unicode MS" pitchFamily="34" charset="-128"/>
                  <a:cs typeface="Times New Roman" pitchFamily="18" charset="0"/>
                </a:rPr>
                <a:t>чел</a:t>
              </a:r>
              <a:endParaRPr lang="ru-RU" altLang="ru-RU" sz="1400" b="1" dirty="0">
                <a:latin typeface="Times New Roman" pitchFamily="18" charset="0"/>
                <a:ea typeface="Arial Unicode MS" pitchFamily="34" charset="-128"/>
                <a:cs typeface="Times New Roman" pitchFamily="18" charset="0"/>
              </a:endParaRPr>
            </a:p>
          </p:txBody>
        </p:sp>
      </p:grpSp>
      <p:sp>
        <p:nvSpPr>
          <p:cNvPr id="87" name="Прямоугольник 86"/>
          <p:cNvSpPr/>
          <p:nvPr/>
        </p:nvSpPr>
        <p:spPr>
          <a:xfrm>
            <a:off x="8318434" y="5662872"/>
            <a:ext cx="615617" cy="6458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251519" y="2247186"/>
            <a:ext cx="778073" cy="824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193102" y="1308679"/>
            <a:ext cx="2075025" cy="3921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Общегосударственные вопросы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202107" y="1702729"/>
            <a:ext cx="2075023" cy="354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52 614,8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2554" name="TextBox 57"/>
          <p:cNvSpPr txBox="1">
            <a:spLocks noChangeArrowheads="1"/>
          </p:cNvSpPr>
          <p:nvPr/>
        </p:nvSpPr>
        <p:spPr bwMode="auto">
          <a:xfrm>
            <a:off x="8069259" y="534844"/>
            <a:ext cx="10874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68" name="Прямоугольник 67"/>
          <p:cNvSpPr/>
          <p:nvPr/>
        </p:nvSpPr>
        <p:spPr bwMode="auto">
          <a:xfrm rot="10800000" flipV="1">
            <a:off x="6202107" y="3266250"/>
            <a:ext cx="2103133" cy="3063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112 802,9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194247" y="2881870"/>
            <a:ext cx="2075025" cy="3526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Жилищно-коммунальное хозяйство</a:t>
            </a:r>
          </a:p>
        </p:txBody>
      </p:sp>
      <p:pic>
        <p:nvPicPr>
          <p:cNvPr id="22565" name="Рисунок 75" descr="sz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439" y="4945211"/>
            <a:ext cx="606912" cy="717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70"/>
          <p:cNvSpPr/>
          <p:nvPr/>
        </p:nvSpPr>
        <p:spPr bwMode="auto">
          <a:xfrm>
            <a:off x="1040050" y="2228326"/>
            <a:ext cx="2402166" cy="7098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5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Доходы от использования имущества, находящегося в государственной  и муниципальной собственности</a:t>
            </a:r>
            <a:endParaRPr lang="ru-RU" sz="115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 bwMode="auto">
          <a:xfrm>
            <a:off x="1050777" y="2929947"/>
            <a:ext cx="2397862" cy="4027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17 763,0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2574" name="Рисунок 75" descr="эконом рост2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0" y="3043027"/>
            <a:ext cx="789831" cy="10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75" name="Рисунок 76" descr="завод с графиком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262" y="2027001"/>
            <a:ext cx="682400" cy="83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Program Files\Microsoft Office\MEDIA\CAGCAT10\j0233018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870" y="1327613"/>
            <a:ext cx="654293" cy="746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620" y="4317539"/>
            <a:ext cx="604543" cy="692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" name="Прямоугольник 84"/>
          <p:cNvSpPr/>
          <p:nvPr/>
        </p:nvSpPr>
        <p:spPr>
          <a:xfrm>
            <a:off x="8288464" y="2881870"/>
            <a:ext cx="645587" cy="7461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2567" name="Рисунок 79" descr="minob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163" y="3609021"/>
            <a:ext cx="612000" cy="72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81744" y="6492875"/>
            <a:ext cx="2133600" cy="365125"/>
          </a:xfrm>
        </p:spPr>
        <p:txBody>
          <a:bodyPr/>
          <a:lstStyle/>
          <a:p>
            <a:pPr>
              <a:defRPr/>
            </a:pPr>
            <a:fld id="{CB3840F4-3E65-4197-A493-347E0A683F69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 bwMode="auto">
          <a:xfrm>
            <a:off x="1078871" y="5139447"/>
            <a:ext cx="2406973" cy="4989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Межбюджетные трансферты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 bwMode="auto">
          <a:xfrm>
            <a:off x="1076853" y="5638391"/>
            <a:ext cx="2397166" cy="42744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328 727,00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5159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389" y="1889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r>
              <a:rPr lang="ru-RU" sz="1900" b="1" cap="all" dirty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ОСНОВНЫЕ ХАРАКТЕРИСТИКИ </a:t>
            </a:r>
            <a:r>
              <a:rPr lang="ru-RU" sz="1900" b="1" cap="all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РАЙОННОГО БЮДЖЕТА ЗМЕИНОГОРСКОГО РАЙОНА</a:t>
            </a:r>
            <a:endParaRPr lang="ru-RU" sz="1900" b="1" cap="all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НА </a:t>
            </a: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2022  </a:t>
            </a: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ГОД (В СРАВНЕНИИ С БЮДЖЕТОМ НА </a:t>
            </a: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2021 </a:t>
            </a:r>
            <a:r>
              <a:rPr lang="ru-RU" sz="1900" b="1" dirty="0" smtClean="0">
                <a:ln w="0">
                  <a:noFill/>
                </a:ln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rPr>
              <a:t>год)</a:t>
            </a:r>
            <a:endParaRPr lang="ru-RU" sz="1900" b="1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844824"/>
              </p:ext>
            </p:extLst>
          </p:nvPr>
        </p:nvGraphicFramePr>
        <p:xfrm>
          <a:off x="3203848" y="1580760"/>
          <a:ext cx="5687740" cy="4104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7596188" y="1272983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1334588"/>
              </p:ext>
            </p:extLst>
          </p:nvPr>
        </p:nvGraphicFramePr>
        <p:xfrm>
          <a:off x="0" y="1052737"/>
          <a:ext cx="3995936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10800000">
            <a:off x="539749" y="2205038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-180182" y="2924969"/>
            <a:ext cx="14398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39749" y="3644900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-215899" y="4329113"/>
            <a:ext cx="151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39749" y="5084763"/>
            <a:ext cx="7191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71601" y="1180650"/>
            <a:ext cx="1944216" cy="3847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20</a:t>
            </a:r>
            <a:r>
              <a:rPr lang="ru-RU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22</a:t>
            </a:r>
            <a:r>
              <a:rPr lang="en-US" sz="1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 </a:t>
            </a:r>
            <a:r>
              <a:rPr lang="ru-RU" sz="1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7010400" y="6488386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85049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504056"/>
          </a:xfrm>
          <a:noFill/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ДОХОДОВ РАЙОННОГО БЮДЖЕТА 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546193"/>
              </p:ext>
            </p:extLst>
          </p:nvPr>
        </p:nvGraphicFramePr>
        <p:xfrm>
          <a:off x="611560" y="655171"/>
          <a:ext cx="7848000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308304" y="620688"/>
            <a:ext cx="1440160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т</a:t>
            </a:r>
            <a:r>
              <a:rPr lang="ru-RU" sz="15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ыс.рублей</a:t>
            </a:r>
            <a:endParaRPr lang="ru-RU" sz="15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91743" y="6517255"/>
            <a:ext cx="2339280" cy="313010"/>
          </a:xfrm>
        </p:spPr>
        <p:txBody>
          <a:bodyPr/>
          <a:lstStyle/>
          <a:p>
            <a:fld id="{8F3A37E2-5D0A-4213-9953-B665852D344C}" type="slidenum">
              <a:rPr lang="ru-RU" smtClean="0"/>
              <a:t>14</a:t>
            </a:fld>
            <a:endParaRPr lang="ru-RU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706654"/>
              </p:ext>
            </p:extLst>
          </p:nvPr>
        </p:nvGraphicFramePr>
        <p:xfrm>
          <a:off x="611560" y="3645024"/>
          <a:ext cx="784800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26665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560595"/>
              </p:ext>
            </p:extLst>
          </p:nvPr>
        </p:nvGraphicFramePr>
        <p:xfrm>
          <a:off x="472817" y="908719"/>
          <a:ext cx="8171185" cy="5349929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6043399"/>
                <a:gridCol w="903650"/>
                <a:gridCol w="1224136"/>
              </a:tblGrid>
              <a:tr h="432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34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всего,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193 788,2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328 727,0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2097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9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выравнивание бюджетной обеспеченности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1 278,5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1 488,1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осуществление полномочий по первичному воинскому учету на территориях, где отсутствуют военные комиссариаты 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945,2</a:t>
                      </a:r>
                      <a:endParaRPr lang="ru-RU" sz="1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948,2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56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получение общедоступного и бесплатного образования в муниципальных образовательных учреждениях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114 640,0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126 642,0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получение общедоступного и бесплатного дошкольного образования в муниципальных дошкольных образовательных учреждениях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40 918,0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Субвенция на содержание ребенка в семье опекуна (попечителя) и приемной семье, а также на вознаграждение приемному родителю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10 267,0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535,0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родительской платы за присмотр и уход за детьми, осваивающими образовательные программы дошкольного образования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1 609,0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548,0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на обеспечение выплат ежемесячного денежного вознаграждения за классное руководство педагогическим работникам общеобразовательных организаций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13 476,0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по обеспечению бесплатным двухразовым питанием обучающихся с ограниченными возможностями здоровья общеобразовательных организаций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471,0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34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субвенции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1 419,8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  <a:noFill/>
          <a:ln w="50800">
            <a:noFill/>
          </a:ln>
          <a:effectLst>
            <a:innerShdw blurRad="381000">
              <a:srgbClr val="C0E6B4"/>
            </a:inn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ОБЪЕМ БЕЗВОЗМЕЗДНЫХ ПОСТУПЛЕНИЙ ИЗ КРАЕВОГО БЮДЖЕТА</a:t>
            </a:r>
            <a:endParaRPr lang="ru-RU" sz="2000" dirty="0"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588476"/>
            <a:ext cx="1152128" cy="32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27841" y="6472982"/>
            <a:ext cx="2483296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45188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266092"/>
              </p:ext>
            </p:extLst>
          </p:nvPr>
        </p:nvGraphicFramePr>
        <p:xfrm>
          <a:off x="507376" y="274638"/>
          <a:ext cx="8171185" cy="4152562"/>
        </p:xfrm>
        <a:graphic>
          <a:graphicData uri="http://schemas.openxmlformats.org/drawingml/2006/table">
            <a:tbl>
              <a:tblPr>
                <a:effectLst/>
                <a:tableStyleId>{C4B1156A-380E-4F78-BDF5-A606A8083BF9}</a:tableStyleId>
              </a:tblPr>
              <a:tblGrid>
                <a:gridCol w="6043399"/>
                <a:gridCol w="903650"/>
                <a:gridCol w="1224136"/>
              </a:tblGrid>
              <a:tr h="432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9640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Субсидия на капитальный ремонт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ремонт автомобильных дорог общего пользования местного значения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1 980,0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1 980,0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79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обеспечение расчетов за уголь, природный газ, тепловую энергию, потребляемые муниципальными учреждениями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10 910,0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960,0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6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Субсидия на организацию отдыха и оздоровление детей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1 642,6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1 642,6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01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строительству, реконструкции, ремонту и капитальному ремонту объектов теплоснабжения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94 689,5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7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мероприятий, направленных на обеспечение стабильного водоснабжения населения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5 890,2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муниципальных образовательных организациях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9 522,6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в бюджет района из бюджетов поселений, на передаваемые полномочия</a:t>
                      </a: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5 977,0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977,0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3 620,9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75684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79400" y="482600"/>
            <a:ext cx="8686800" cy="838200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kern="1200" cap="all" dirty="0">
                <a:effectLst>
                  <a:reflection blurRad="12700" stA="48000" endA="300" endPos="55000" dir="5400000" sy="-90000" algn="bl" rotWithShape="0"/>
                </a:effectLst>
              </a:rPr>
              <a:t>ПРОГРАММНЫЙ БЮДЖЕТ. Зачем он нужен?</a:t>
            </a:r>
          </a:p>
        </p:txBody>
      </p:sp>
      <p:sp>
        <p:nvSpPr>
          <p:cNvPr id="12697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40768"/>
            <a:ext cx="8507413" cy="4752057"/>
          </a:xfrm>
        </p:spPr>
        <p:txBody>
          <a:bodyPr/>
          <a:lstStyle/>
          <a:p>
            <a:pPr lvl="3">
              <a:buFont typeface="Wingdings" pitchFamily="2" charset="2"/>
              <a:buNone/>
            </a:pPr>
            <a:endParaRPr lang="ru-RU" sz="200" dirty="0"/>
          </a:p>
        </p:txBody>
      </p:sp>
      <p:sp>
        <p:nvSpPr>
          <p:cNvPr id="126980" name="Прямоугольник 5"/>
          <p:cNvSpPr>
            <a:spLocks noChangeArrowheads="1"/>
          </p:cNvSpPr>
          <p:nvPr/>
        </p:nvSpPr>
        <p:spPr bwMode="auto">
          <a:xfrm>
            <a:off x="357187" y="1470242"/>
            <a:ext cx="86439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Franklin Gothic Book" pitchFamily="34" charset="0"/>
              </a:rPr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 Змеиногорского района формируется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«программном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» формате на основе муниципальных программ. Это связано со вступившими в силу изменениями в Бюджетный кодекс РФ в 2014 году.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Каждая муниципальная программа увязывает бюджетные ассигнования с результатами их использования для достижения заявленных целей. Таким, образом, программный бюджет призван повысить качество формирования и исполнения главного финансового документа.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500" y="3714750"/>
            <a:ext cx="2357438" cy="100012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Программный бюджет, это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35034" y="4140270"/>
            <a:ext cx="5072063" cy="571500"/>
          </a:xfrm>
          <a:prstGeom prst="roundRect">
            <a:avLst/>
          </a:prstGeom>
          <a:solidFill>
            <a:srgbClr val="4DADC7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Обеспечение прозрачности расходования бюджетных средств, что позволяет увязать результаты, достигнутые в ходе реализации программ с бюджетными ресурсами, направленными на их достижение.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4750" y="3286124"/>
            <a:ext cx="5072063" cy="718939"/>
          </a:xfrm>
          <a:prstGeom prst="round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 extrusionH="76200" contourW="12700">
            <a:bevelT prst="angle"/>
            <a:extrusionClr>
              <a:schemeClr val="accent3">
                <a:lumMod val="75000"/>
              </a:schemeClr>
            </a:extrusionClr>
            <a:contourClr>
              <a:schemeClr val="accent3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эффективности деятельности всех участников программы за счет  полномасштабного охвата всех сфер деятельности органов местного самоуправления и, как следствие, бюджетных ассигнований, находящихся в их распоряжении.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14750" y="4857750"/>
            <a:ext cx="5072063" cy="785813"/>
          </a:xfrm>
          <a:prstGeom prst="round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Четкая определенная ответственность за достижение результатов. Вытекает из необходимости назначения исполнителя и соисполнителей, ответственных за реализацию муниципальной программы.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2984446" y="3522622"/>
            <a:ext cx="733549" cy="1728192"/>
          </a:xfrm>
          <a:prstGeom prst="leftBrace">
            <a:avLst/>
          </a:prstGeom>
          <a:ln w="34925" cap="flat">
            <a:round/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1232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25" y="44624"/>
            <a:ext cx="9108504" cy="432048"/>
          </a:xfrm>
        </p:spPr>
        <p:txBody>
          <a:bodyPr>
            <a:normAutofit/>
          </a:bodyPr>
          <a:lstStyle/>
          <a:p>
            <a:pPr algn="ctr"/>
            <a:r>
              <a:rPr lang="ru-RU" sz="1800" cap="small" dirty="0" smtClean="0">
                <a:latin typeface="Arial Narrow" panose="020B0606020202030204" pitchFamily="34" charset="0"/>
              </a:rPr>
              <a:t>ПЕРЕЧЕНЬ МУНИЦИПАЛЬНЫХ ПРОГРАММ НА </a:t>
            </a:r>
            <a:r>
              <a:rPr lang="ru-RU" sz="1800" cap="small" dirty="0" smtClean="0">
                <a:latin typeface="Arial Narrow" panose="020B0606020202030204" pitchFamily="34" charset="0"/>
              </a:rPr>
              <a:t>2022 </a:t>
            </a:r>
            <a:r>
              <a:rPr lang="ru-RU" sz="1800" cap="small" dirty="0" smtClean="0">
                <a:latin typeface="Arial Narrow" panose="020B0606020202030204" pitchFamily="34" charset="0"/>
              </a:rPr>
              <a:t>ГОД</a:t>
            </a:r>
            <a:endParaRPr lang="ru-RU" sz="17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954087"/>
              </p:ext>
            </p:extLst>
          </p:nvPr>
        </p:nvGraphicFramePr>
        <p:xfrm>
          <a:off x="539551" y="749901"/>
          <a:ext cx="7920881" cy="563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086"/>
                <a:gridCol w="6279980"/>
                <a:gridCol w="1141815"/>
              </a:tblGrid>
              <a:tr h="5134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718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«Обеспечение прав граждан и их безопасности на территории Змеиногорского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района»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385,0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18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«Защита населения и территории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Змеиногорского района от чрезвычайных ситуаций, обеспечение пожарной безопасности людей на водных объектах» на 2022-2026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150,0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76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«Обеспечение доступным и комфортным жильем населения Змеиногорского района»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1 255,3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18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«Развитие туризма в Змеиногорском районе»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145,0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698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«Развитие сельского хозяйства Змеиногорского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района»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100,0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037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программа «Противодействие экстремизму и идеологии терроризма в Змеиногорском районе»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4,0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8089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«Обеспечение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населения Змеиногорского района жилищно-коммунальными услугами»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118 621,9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18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«Развитие культуры  Змеиногорского района Алтайского края»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29 652,0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2764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«Комплексное развитие сельских территорий Змеиногорского района»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2 000,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5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Calibri" pitchFamily="34" charset="0"/>
                        </a:rPr>
                        <a:t>10</a:t>
                      </a:r>
                      <a:endParaRPr lang="ru-RU" sz="11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Calibri" pitchFamily="34" charset="0"/>
                        </a:rPr>
                        <a:t>Муниципальная программа «Развитие образования в Змеиногорском районе» на 2021-2025 годы</a:t>
                      </a:r>
                      <a:endParaRPr lang="ru-RU" sz="12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268 542,0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159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«Развитие предпринимательства</a:t>
                      </a:r>
                      <a:r>
                        <a:rPr lang="ru-RU" sz="1200" baseline="0" dirty="0" smtClean="0">
                          <a:latin typeface="Arial Narrow" panose="020B0606020202030204" pitchFamily="34" charset="0"/>
                        </a:rPr>
                        <a:t> в Змеиногорском районе»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30,0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180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Муниципальная программа «Развитие молодежной политики в Змеиногорском районе» на 2021-2025 годы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1 260,0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15731" y="404664"/>
            <a:ext cx="108012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4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30091" y="6416184"/>
            <a:ext cx="472351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05449" y="6469616"/>
            <a:ext cx="2138551" cy="325184"/>
          </a:xfrm>
        </p:spPr>
        <p:txBody>
          <a:bodyPr/>
          <a:lstStyle/>
          <a:p>
            <a:fld id="{8F3A37E2-5D0A-4213-9953-B665852D344C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525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743293"/>
              </p:ext>
            </p:extLst>
          </p:nvPr>
        </p:nvGraphicFramePr>
        <p:xfrm>
          <a:off x="467544" y="548680"/>
          <a:ext cx="802716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5783"/>
                <a:gridCol w="6364249"/>
                <a:gridCol w="1157136"/>
              </a:tblGrid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2022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52000">
                          <a:schemeClr val="tx2">
                            <a:lumMod val="40000"/>
                            <a:lumOff val="60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Муниципальная программа «Комплексные меры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противодействия злоупотреблению наркотиками и их незаконному обороту в Змеиногорском районе» на 2021-2025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50,0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1595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Муниципальная программа «Развитие физической культуры и спорта в Змеиногорском районе» на 2021-2025 годы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15 155,7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20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Муниципальная программа «Адресная социальная помощь отдельным</a:t>
                      </a:r>
                      <a:r>
                        <a:rPr lang="ru-RU" sz="1200" b="0" baseline="0" dirty="0" smtClean="0">
                          <a:latin typeface="Arial Narrow" panose="020B0606020202030204" pitchFamily="34" charset="0"/>
                        </a:rPr>
                        <a:t> категориям граждан и семьям с детьми Змеиногорского района» на 2021-2025 годы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Arial Narrow" panose="020B0606020202030204" pitchFamily="34" charset="0"/>
                        </a:rPr>
                        <a:t>12 273,0</a:t>
                      </a:r>
                      <a:endParaRPr lang="ru-RU" sz="12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1633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449 596,9</a:t>
                      </a:r>
                      <a:endParaRPr lang="ru-RU" sz="14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86480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950" y="65205"/>
            <a:ext cx="8785225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628650" algn="ctr" eaLnBrk="1" hangingPunct="1"/>
            <a:r>
              <a:rPr lang="ru-RU" b="1" i="1" dirty="0">
                <a:latin typeface="Times New Roman" pitchFamily="18" charset="0"/>
              </a:rPr>
              <a:t>Уважаемые жители Змеиногорска и Змеиногорского района!</a:t>
            </a:r>
          </a:p>
          <a:p>
            <a:pPr indent="628650" algn="ctr" eaLnBrk="1" hangingPunct="1"/>
            <a:endParaRPr lang="ru-RU" dirty="0">
              <a:latin typeface="Times New Roman" pitchFamily="18" charset="0"/>
            </a:endParaRPr>
          </a:p>
          <a:p>
            <a:pPr indent="628650" algn="just" eaLnBrk="1" hangingPunct="1"/>
            <a:r>
              <a:rPr lang="ru-RU" i="1" dirty="0" smtClean="0">
                <a:latin typeface="Times New Roman" pitchFamily="18" charset="0"/>
              </a:rPr>
              <a:t>Эффективное, ответственное и прозрачное управление муниципальными финансами Змеиногорского района является базовым условием достижения высокого уровня социально-экономического развития. Для привлечения большего количества граждан (жителей Змеиногорского района) к участию в обсуждении вопросов формирования бюджета и его исполнению разработан </a:t>
            </a:r>
            <a:r>
              <a:rPr lang="ru-RU" b="1" i="1" dirty="0" smtClean="0">
                <a:latin typeface="Times New Roman" pitchFamily="18" charset="0"/>
              </a:rPr>
              <a:t>«Бюджет для граждан».</a:t>
            </a:r>
            <a:endParaRPr lang="ru-RU" i="1" dirty="0" smtClean="0">
              <a:latin typeface="Times New Roman" pitchFamily="18" charset="0"/>
            </a:endParaRPr>
          </a:p>
          <a:p>
            <a:pPr indent="628650" algn="just" eaLnBrk="1" hangingPunct="1"/>
            <a:r>
              <a:rPr lang="ru-RU" b="1" i="1" dirty="0" smtClean="0">
                <a:latin typeface="Times New Roman" pitchFamily="18" charset="0"/>
              </a:rPr>
              <a:t>«Бюджет </a:t>
            </a:r>
            <a:r>
              <a:rPr lang="ru-RU" b="1" i="1" dirty="0">
                <a:latin typeface="Times New Roman" pitchFamily="18" charset="0"/>
              </a:rPr>
              <a:t>для граждан»</a:t>
            </a:r>
            <a:r>
              <a:rPr lang="ru-RU" i="1" dirty="0">
                <a:latin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</a:rPr>
              <a:t>предназначен, прежде всего, для жителей Змеиногорского района, не обладающих специальными знаниями в сфере бюджетного законодательства. Информация, размещаемая в </a:t>
            </a:r>
            <a:r>
              <a:rPr lang="ru-RU" b="1" i="1" dirty="0" smtClean="0">
                <a:latin typeface="Times New Roman" pitchFamily="18" charset="0"/>
              </a:rPr>
              <a:t>«Бюджете для граждан», </a:t>
            </a:r>
            <a:r>
              <a:rPr lang="ru-RU" i="1" dirty="0" smtClean="0">
                <a:latin typeface="Times New Roman" pitchFamily="18" charset="0"/>
              </a:rPr>
              <a:t>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бюджета.</a:t>
            </a:r>
            <a:endParaRPr lang="ru-RU" b="1" i="1" dirty="0" smtClean="0">
              <a:latin typeface="Times New Roman" pitchFamily="18" charset="0"/>
            </a:endParaRPr>
          </a:p>
          <a:p>
            <a:pPr indent="628650" algn="just" eaLnBrk="1" hangingPunct="1"/>
            <a:r>
              <a:rPr lang="ru-RU" i="1" dirty="0" smtClean="0">
                <a:latin typeface="Times New Roman" pitchFamily="18" charset="0"/>
              </a:rPr>
              <a:t>Таким </a:t>
            </a:r>
            <a:r>
              <a:rPr lang="ru-RU" i="1" dirty="0">
                <a:latin typeface="Times New Roman" pitchFamily="18" charset="0"/>
              </a:rPr>
              <a:t>образом, мы с вами теперь сможем понять, </a:t>
            </a:r>
            <a:r>
              <a:rPr lang="ru-RU" b="1" i="1" dirty="0">
                <a:latin typeface="Times New Roman" pitchFamily="18" charset="0"/>
              </a:rPr>
              <a:t>куда уходят (расходуются) бюджетные деньги</a:t>
            </a:r>
            <a:r>
              <a:rPr lang="ru-RU" i="1" dirty="0">
                <a:latin typeface="Times New Roman" pitchFamily="18" charset="0"/>
              </a:rPr>
              <a:t> (а по сути </a:t>
            </a:r>
            <a:r>
              <a:rPr lang="ru-RU" b="1" i="1" dirty="0">
                <a:latin typeface="Times New Roman" pitchFamily="18" charset="0"/>
              </a:rPr>
              <a:t>деньги налогоплательщиков</a:t>
            </a:r>
            <a:r>
              <a:rPr lang="ru-RU" i="1" dirty="0">
                <a:latin typeface="Times New Roman" pitchFamily="18" charset="0"/>
              </a:rPr>
              <a:t>), и какие существуют дополнительные источники дохода</a:t>
            </a:r>
            <a:r>
              <a:rPr lang="ru-RU" i="1" dirty="0" smtClean="0">
                <a:latin typeface="Times New Roman" pitchFamily="18" charset="0"/>
              </a:rPr>
              <a:t>.</a:t>
            </a:r>
          </a:p>
          <a:p>
            <a:pPr indent="628650" algn="just" eaLnBrk="1" hangingPunct="1"/>
            <a:r>
              <a:rPr lang="ru-RU" i="1" dirty="0" smtClean="0">
                <a:latin typeface="Times New Roman" pitchFamily="18" charset="0"/>
              </a:rPr>
              <a:t>Обращаем внимание, что данный </a:t>
            </a:r>
            <a:r>
              <a:rPr lang="ru-RU" b="1" i="1" dirty="0" smtClean="0">
                <a:latin typeface="Times New Roman" pitchFamily="18" charset="0"/>
              </a:rPr>
              <a:t>«Бюджет для граждан» </a:t>
            </a:r>
            <a:r>
              <a:rPr lang="ru-RU" i="1" dirty="0" smtClean="0">
                <a:latin typeface="Times New Roman" pitchFamily="18" charset="0"/>
              </a:rPr>
              <a:t>составлен к </a:t>
            </a:r>
            <a:r>
              <a:rPr lang="ru-RU" b="1" i="1" dirty="0" smtClean="0">
                <a:latin typeface="Times New Roman" pitchFamily="18" charset="0"/>
              </a:rPr>
              <a:t>ПРОЕКТУ</a:t>
            </a:r>
            <a:r>
              <a:rPr lang="ru-RU" i="1" dirty="0" smtClean="0">
                <a:latin typeface="Times New Roman" pitchFamily="18" charset="0"/>
              </a:rPr>
              <a:t> бюджета Змеиногорского района на 2022 год и на плановый период 2023-2024 годов и носит чисто ознакомительный характер. Окончательный вариант бюджета на 2022 год и на плановый период 2023-2024 года будет утвержден </a:t>
            </a:r>
            <a:r>
              <a:rPr lang="ru-RU" i="1" dirty="0" err="1" smtClean="0">
                <a:latin typeface="Times New Roman" pitchFamily="18" charset="0"/>
              </a:rPr>
              <a:t>Змеиногорским</a:t>
            </a:r>
            <a:r>
              <a:rPr lang="ru-RU" i="1" dirty="0" smtClean="0">
                <a:latin typeface="Times New Roman" pitchFamily="18" charset="0"/>
              </a:rPr>
              <a:t> районным Советом депутатов Алтайского края после соблюдения всех процедур по рассмотрению и принятию бюджета.</a:t>
            </a:r>
          </a:p>
          <a:p>
            <a:pPr indent="628650" algn="just" eaLnBrk="1" hangingPunct="1"/>
            <a:endParaRPr lang="ru-RU" i="1" dirty="0">
              <a:latin typeface="Times New Roman" pitchFamily="18" charset="0"/>
            </a:endParaRPr>
          </a:p>
          <a:p>
            <a:pPr indent="628650" algn="just" eaLnBrk="1" hangingPunct="1"/>
            <a:r>
              <a:rPr lang="ru-RU" i="1" dirty="0" smtClean="0">
                <a:latin typeface="Times New Roman" pitchFamily="18" charset="0"/>
              </a:rPr>
              <a:t>Глава Змеиногорского района Алтайского края                               Е.В. Фролов</a:t>
            </a:r>
            <a:endParaRPr lang="ru-RU" i="1" dirty="0">
              <a:latin typeface="Times New Roman" pitchFamily="18" charset="0"/>
            </a:endParaRPr>
          </a:p>
          <a:p>
            <a:pPr indent="628650" eaLnBrk="1" hangingPunct="1"/>
            <a:endParaRPr lang="ru-RU" i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66764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319088"/>
            <a:ext cx="8086725" cy="981075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</a:rPr>
              <a:t>Удельный вес расходов на реализацию муниципальных программ (%)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46557"/>
              </p:ext>
            </p:extLst>
          </p:nvPr>
        </p:nvGraphicFramePr>
        <p:xfrm>
          <a:off x="1331640" y="1628800"/>
          <a:ext cx="626745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BDCF-478E-4FC8-91E1-D74833912F4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271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116633"/>
            <a:ext cx="7811145" cy="360039"/>
          </a:xfrm>
          <a:ln>
            <a:solidFill>
              <a:schemeClr val="tx2">
                <a:lumMod val="50000"/>
              </a:schemeClr>
            </a:solidFill>
            <a:prstDash val="sysDash"/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</a:rPr>
              <a:t>Динамика Расходов бюджета 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03030577"/>
              </p:ext>
            </p:extLst>
          </p:nvPr>
        </p:nvGraphicFramePr>
        <p:xfrm>
          <a:off x="1259632" y="588477"/>
          <a:ext cx="662473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436899280"/>
              </p:ext>
            </p:extLst>
          </p:nvPr>
        </p:nvGraphicFramePr>
        <p:xfrm>
          <a:off x="1187624" y="4149080"/>
          <a:ext cx="6768752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596336" y="588477"/>
            <a:ext cx="1152128" cy="216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</a:t>
            </a:r>
            <a:r>
              <a:rPr lang="ru-RU" sz="13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рубле</a:t>
            </a:r>
            <a:r>
              <a:rPr lang="ru-RU" sz="13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9936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346050"/>
          </a:xfrm>
          <a:noFill/>
          <a:ln w="25400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РАЙОННОГО БЮДЖЕТА на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2022 </a:t>
            </a:r>
            <a:r>
              <a:rPr lang="ru-RU" sz="21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ГОД  </a:t>
            </a:r>
            <a:endParaRPr lang="ru-RU" sz="21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24476509"/>
              </p:ext>
            </p:extLst>
          </p:nvPr>
        </p:nvGraphicFramePr>
        <p:xfrm>
          <a:off x="899592" y="764704"/>
          <a:ext cx="75608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76794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1"/>
            <a:ext cx="7056784" cy="432048"/>
          </a:xfrm>
        </p:spPr>
        <p:txBody>
          <a:bodyPr>
            <a:normAutofit/>
          </a:bodyPr>
          <a:lstStyle/>
          <a:p>
            <a:pPr algn="ctr"/>
            <a:r>
              <a:rPr lang="ru-RU" sz="1900" dirty="0" smtClean="0">
                <a:latin typeface="Arial Narrow" panose="020B0606020202030204" pitchFamily="34" charset="0"/>
              </a:rPr>
              <a:t>РАСХОДЫ НА КОММУНАЛЬНОЕ ХОЗЯЙСТВО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A37E2-5D0A-4213-9953-B665852D344C}" type="slidenum">
              <a:rPr lang="ru-RU" smtClean="0"/>
              <a:t>23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188641"/>
            <a:ext cx="1152128" cy="100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3" y="164327"/>
            <a:ext cx="1122607" cy="1164679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11249580"/>
              </p:ext>
            </p:extLst>
          </p:nvPr>
        </p:nvGraphicFramePr>
        <p:xfrm>
          <a:off x="1475656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0" y="3140968"/>
            <a:ext cx="1979712" cy="1378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80" y="3142633"/>
            <a:ext cx="1764044" cy="13772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620689"/>
            <a:ext cx="3456384" cy="153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5913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88032"/>
          </a:xfrm>
          <a:noFill/>
          <a:ln w="15875"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Расходы РАЙОННОГО бюджета по отраслям социальной сферы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latin typeface="Arial Narrow" panose="020B0606020202030204" pitchFamily="34" charset="0"/>
              </a:rPr>
            </a:br>
            <a:endParaRPr lang="ru-RU" sz="1800" cap="small" dirty="0">
              <a:latin typeface="Arial Narrow" panose="020B0606020202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068960"/>
            <a:ext cx="8352928" cy="3672408"/>
          </a:xfrm>
        </p:spPr>
        <p:txBody>
          <a:bodyPr>
            <a:noAutofit/>
          </a:bodyPr>
          <a:lstStyle/>
          <a:p>
            <a:pPr algn="just"/>
            <a:r>
              <a:rPr lang="ru-RU" sz="11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1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1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</a:t>
            </a:r>
          </a:p>
          <a:p>
            <a:pPr algn="just"/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>
              <a:tabLst>
                <a:tab pos="266700" algn="l"/>
              </a:tabLst>
            </a:pPr>
            <a:r>
              <a:rPr lang="ru-RU" sz="105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</a:t>
            </a:r>
            <a:endParaRPr lang="ru-RU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20272" y="806226"/>
            <a:ext cx="1008112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2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тыс. </a:t>
            </a:r>
            <a:r>
              <a:rPr lang="ru-RU" sz="1200" dirty="0">
                <a:latin typeface="Arial Narrow" panose="020B0606020202030204" pitchFamily="34" charset="0"/>
                <a:cs typeface="Times New Roman" panose="02020603050405020304" pitchFamily="18" charset="0"/>
              </a:rPr>
              <a:t>рублей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61584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24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64049572"/>
              </p:ext>
            </p:extLst>
          </p:nvPr>
        </p:nvGraphicFramePr>
        <p:xfrm>
          <a:off x="539552" y="1397000"/>
          <a:ext cx="7848872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75117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43721451"/>
              </p:ext>
            </p:extLst>
          </p:nvPr>
        </p:nvGraphicFramePr>
        <p:xfrm>
          <a:off x="1074565" y="944724"/>
          <a:ext cx="7889923" cy="5508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16632"/>
            <a:ext cx="5616623" cy="360041"/>
          </a:xfrm>
          <a:noFill/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r>
              <a:rPr lang="ru-RU" sz="1900" dirty="0" smtClean="0">
                <a:latin typeface="Arial Narrow" panose="020B0606020202030204" pitchFamily="34" charset="0"/>
              </a:rPr>
              <a:t>РАСХОДЫ НА ОБРАЗОВАНИЕ</a:t>
            </a:r>
            <a:endParaRPr lang="ru-RU" sz="1900" cap="small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82648436"/>
              </p:ext>
            </p:extLst>
          </p:nvPr>
        </p:nvGraphicFramePr>
        <p:xfrm>
          <a:off x="141052" y="6381328"/>
          <a:ext cx="8895444" cy="288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000424" y="703438"/>
            <a:ext cx="1080120" cy="241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тыс. рублей</a:t>
            </a:r>
            <a:endParaRPr lang="ru-RU" sz="13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52" y="257142"/>
            <a:ext cx="933513" cy="892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6986163" y="659226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54714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ИСТОЧНИКИ ФИНАНСИРОВАНИЯ РАСХОДОВ  БЮДЖЕТА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solidFill>
                  <a:srgbClr val="002060"/>
                </a:solidFill>
                <a:effectLst/>
                <a:cs typeface="Gautami" pitchFamily="2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бюджет. </a:t>
            </a:r>
          </a:p>
          <a:p>
            <a:endParaRPr lang="ru-RU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3644900"/>
            <a:ext cx="3929063" cy="78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Источники финансирования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дефицита бюджета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3325883"/>
            <a:ext cx="1928813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>
                <a:solidFill>
                  <a:srgbClr val="0D0D0D"/>
                </a:solidFill>
                <a:latin typeface="Franklin Gothic Book" pitchFamily="34" charset="0"/>
              </a:rPr>
              <a:t>Остатки средств на счете местного бюджета на начало текущего финансового года</a:t>
            </a:r>
          </a:p>
        </p:txBody>
      </p:sp>
      <p:sp>
        <p:nvSpPr>
          <p:cNvPr id="125959" name="Line 7"/>
          <p:cNvSpPr>
            <a:spLocks noChangeShapeType="1"/>
          </p:cNvSpPr>
          <p:nvPr/>
        </p:nvSpPr>
        <p:spPr bwMode="auto">
          <a:xfrm flipH="1">
            <a:off x="5148064" y="3937864"/>
            <a:ext cx="647700" cy="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60" name="Line 8"/>
          <p:cNvSpPr>
            <a:spLocks noChangeShapeType="1"/>
          </p:cNvSpPr>
          <p:nvPr/>
        </p:nvSpPr>
        <p:spPr bwMode="auto">
          <a:xfrm flipH="1" flipV="1">
            <a:off x="5146476" y="4221163"/>
            <a:ext cx="649288" cy="0"/>
          </a:xfrm>
          <a:prstGeom prst="line">
            <a:avLst/>
          </a:prstGeom>
          <a:noFill/>
          <a:ln w="1270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395288" y="4797425"/>
            <a:ext cx="849788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</a:rPr>
              <a:t>Как правило, в конце года на бюджетных счетах остаются остатки неиспользованных (неосвоенных) денежных средств, которые в следующим году служат источником покрытия дефицита бюджета. </a:t>
            </a: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14536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>
                <a:latin typeface="Times New Roman" pitchFamily="18" charset="0"/>
              </a:rPr>
              <a:t>Информация о формировании и исполнении бюджета района, а также муниципальные правовые акты, регламентирующие бюджетный процесс, размещаются на официальном сайте Администрации Змеиногорского района в разделе: </a:t>
            </a:r>
            <a:r>
              <a:rPr lang="ru-RU" sz="1400" dirty="0">
                <a:latin typeface="Times New Roman" pitchFamily="18" charset="0"/>
                <a:hlinkClick r:id="rId2"/>
              </a:rPr>
              <a:t>http://</a:t>
            </a:r>
            <a:r>
              <a:rPr lang="ru-RU" sz="1400" dirty="0" smtClean="0">
                <a:latin typeface="Times New Roman" pitchFamily="18" charset="0"/>
                <a:hlinkClick r:id="rId2"/>
              </a:rPr>
              <a:t>Змеиногорский-район.рф</a:t>
            </a:r>
            <a:r>
              <a:rPr lang="ru-RU" sz="1400" dirty="0" smtClean="0">
                <a:latin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1170" y="188640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Змеиногорский районный Совет депутатов Алтайского края проводит публичные слушания проекта бюджета.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стать их участником.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268760"/>
            <a:ext cx="7324725" cy="3609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50600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ru-RU" sz="3200" dirty="0">
                <a:latin typeface="Times New Roman" pitchFamily="18" charset="0"/>
              </a:rPr>
              <a:t>КОНТАКТНАЯ ИНФОРМАЦИЯ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Информационный материал подготовлен комитетом по финансам, налоговой и кредитной политике Администрации Змеиногорского района Алтайского края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539750" y="4365625"/>
            <a:ext cx="83534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Заместитель председателя 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комитета: </a:t>
            </a:r>
            <a:r>
              <a:rPr lang="ru-RU" sz="1400" b="1" dirty="0" err="1" smtClean="0">
                <a:solidFill>
                  <a:schemeClr val="tx2"/>
                </a:solidFill>
                <a:latin typeface="Times New Roman" pitchFamily="18" charset="0"/>
              </a:rPr>
              <a:t>Мыльцева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 Людмила Алексеевна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658480, г. Змеиногорск ул. Шумакова, 4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Тел./факс </a:t>
            </a: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385(87)22330</a:t>
            </a:r>
            <a:endParaRPr lang="ru-RU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E-mail</a:t>
            </a: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: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1400" b="1" dirty="0">
                <a:solidFill>
                  <a:schemeClr val="tx2"/>
                </a:solidFill>
                <a:latin typeface="Times New Roman" pitchFamily="18" charset="0"/>
                <a:hlinkClick r:id="rId2"/>
              </a:rPr>
              <a:t>finzmrn2@yandex.ru</a:t>
            </a:r>
            <a:endParaRPr lang="en-US" sz="14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Режим работы: 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Понедельник-пятница с 8.00 до 17.00</a:t>
            </a:r>
          </a:p>
          <a:p>
            <a:pPr algn="ctr">
              <a:spcBef>
                <a:spcPct val="50000"/>
              </a:spcBef>
            </a:pPr>
            <a:r>
              <a:rPr lang="ru-RU" sz="1400" b="1" dirty="0">
                <a:solidFill>
                  <a:schemeClr val="tx2"/>
                </a:solidFill>
                <a:latin typeface="Times New Roman" pitchFamily="18" charset="0"/>
              </a:rPr>
              <a:t>Обеденный перерыв с 12.00 до 12.48 </a:t>
            </a:r>
          </a:p>
          <a:p>
            <a:endParaRPr lang="ru-RU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312" y="1809329"/>
            <a:ext cx="5088299" cy="255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8292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912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 Narrow" panose="020B0606020202030204" pitchFamily="34" charset="0"/>
              </a:rPr>
              <a:t>ЧТО ТАКОЕ БЮДЖЕТ?</a:t>
            </a:r>
          </a:p>
        </p:txBody>
      </p:sp>
      <p:sp>
        <p:nvSpPr>
          <p:cNvPr id="3" name="Выгнутая вверх стрелка 2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75856" y="162880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ДОХОДЫ</a:t>
              </a:r>
              <a:endParaRPr lang="ru-RU" sz="2800" b="1" dirty="0" smtClean="0"/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6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9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РАСХОДЫ </a:t>
              </a:r>
            </a:p>
            <a:p>
              <a:pPr algn="ctr"/>
              <a:r>
                <a:rPr lang="ru-RU" sz="2200" b="1" dirty="0" smtClean="0">
                  <a:latin typeface="Arial Narrow" panose="020B0606020202030204" pitchFamily="34" charset="0"/>
                </a:rPr>
                <a:t>бюджета</a:t>
              </a:r>
              <a:endParaRPr lang="ru-RU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>
                  <a:latin typeface="Arial Narrow" panose="020B0606020202030204" pitchFamily="34" charset="0"/>
                </a:rPr>
                <a:t>БЮДЖЕТ</a:t>
              </a:r>
              <a:endParaRPr lang="ru-RU" sz="28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5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7" name="Скругленный прямоугольник 16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и функций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ru-RU" dirty="0" smtClean="0">
                <a:latin typeface="Arial Narrow" panose="020B0606020202030204" pitchFamily="34" charset="0"/>
              </a:rPr>
              <a:t>рганов местного </a:t>
            </a:r>
            <a:r>
              <a:rPr lang="ru-RU" sz="1900" dirty="0" smtClean="0">
                <a:latin typeface="Arial Narrow" panose="020B0606020202030204" pitchFamily="34" charset="0"/>
              </a:rPr>
              <a:t>самоуправления</a:t>
            </a:r>
            <a:endParaRPr lang="ru-RU" sz="1900" dirty="0">
              <a:latin typeface="Arial Narrow" panose="020B060602020203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406344" y="2375769"/>
            <a:ext cx="2259024" cy="3096000"/>
            <a:chOff x="1908526" y="1256279"/>
            <a:chExt cx="1877491" cy="1214435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1908526" y="1318261"/>
              <a:ext cx="1877491" cy="1152453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2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2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2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>
                  <a:latin typeface="Arial Narrow" panose="020B0606020202030204" pitchFamily="34" charset="0"/>
                </a:rPr>
                <a:t>п</a:t>
              </a:r>
              <a:r>
                <a:rPr lang="ru-RU" dirty="0" smtClean="0">
                  <a:latin typeface="Arial Narrow" panose="020B0606020202030204" pitchFamily="34" charset="0"/>
                </a:rPr>
                <a:t>оступающие в бюджет денежные средства (налоги юридических </a:t>
              </a:r>
            </a:p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и физических лиц, штрафы, административные платежи и сборы, финансовая помощь)</a:t>
              </a:r>
              <a:endParaRPr lang="ru-RU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Скругленный прямоугольник 4"/>
            <p:cNvSpPr/>
            <p:nvPr/>
          </p:nvSpPr>
          <p:spPr>
            <a:xfrm>
              <a:off x="2309982" y="1256279"/>
              <a:ext cx="1476034" cy="1153573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chemeClr val="accent3">
                    <a:hueOff val="0"/>
                    <a:satOff val="0"/>
                    <a:lumOff val="0"/>
                    <a:alphaOff val="0"/>
                    <a:shade val="51000"/>
                    <a:satMod val="130000"/>
                  </a:schemeClr>
                </a:gs>
                <a:gs pos="80000">
                  <a:schemeClr val="accent3">
                    <a:hueOff val="0"/>
                    <a:satOff val="0"/>
                    <a:lumOff val="0"/>
                    <a:alphaOff val="0"/>
                    <a:shade val="93000"/>
                    <a:satMod val="130000"/>
                  </a:schemeClr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shade val="94000"/>
                    <a:satMod val="135000"/>
                  </a:schemeClr>
                </a:gs>
              </a:gsLst>
              <a:lin ang="16200000" scaled="0"/>
            </a:gra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>
                  <a:latin typeface="Arial Narrow" panose="020B0606020202030204" pitchFamily="34" charset="0"/>
                </a:rPr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>
                  <a:latin typeface="Arial Narrow" panose="020B0606020202030204" pitchFamily="34" charset="0"/>
                </a:rPr>
                <a:t>дорожное хозяйство, ЖКХ  и транспорт,  капитальное строительство и др.)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  <p:sp>
          <p:nvSpPr>
            <p:cNvPr id="24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394741" y="679999"/>
            <a:ext cx="8496944" cy="738664"/>
          </a:xfrm>
          <a:prstGeom prst="rect">
            <a:avLst/>
          </a:prstGeom>
          <a:gradFill>
            <a:gsLst>
              <a:gs pos="0">
                <a:schemeClr val="accent3">
                  <a:tint val="50000"/>
                  <a:satMod val="300000"/>
                  <a:alpha val="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400" dirty="0" smtClean="0">
                <a:latin typeface="Arial Narrow" panose="020B0606020202030204" pitchFamily="34" charset="0"/>
              </a:rPr>
              <a:t>               с </a:t>
            </a:r>
            <a:r>
              <a:rPr lang="ru-RU" sz="1400" dirty="0">
                <a:latin typeface="Arial Narrow" panose="020B0606020202030204" pitchFamily="34" charset="0"/>
              </a:rPr>
              <a:t>деньгами и произносил речь, которая собственно и называлась старинным </a:t>
            </a:r>
            <a:r>
              <a:rPr lang="ru-RU" sz="1400" dirty="0" smtClean="0">
                <a:latin typeface="Arial Narrow" panose="020B0606020202030204" pitchFamily="34" charset="0"/>
              </a:rPr>
              <a:t>нормандским </a:t>
            </a:r>
            <a:r>
              <a:rPr lang="ru-RU" sz="1400" dirty="0">
                <a:latin typeface="Arial Narrow" panose="020B0606020202030204" pitchFamily="34" charset="0"/>
              </a:rPr>
              <a:t>словом "</a:t>
            </a:r>
            <a:r>
              <a:rPr lang="ru-RU" sz="1400" dirty="0" smtClean="0">
                <a:latin typeface="Arial Narrow" panose="020B0606020202030204" pitchFamily="34" charset="0"/>
              </a:rPr>
              <a:t>B</a:t>
            </a:r>
            <a:r>
              <a:rPr lang="en-US" sz="1400" dirty="0">
                <a:latin typeface="Arial Narrow" panose="020B0606020202030204" pitchFamily="34" charset="0"/>
              </a:rPr>
              <a:t>o</a:t>
            </a:r>
            <a:r>
              <a:rPr lang="ru-RU" sz="1400" dirty="0" smtClean="0">
                <a:latin typeface="Arial Narrow" panose="020B0606020202030204" pitchFamily="34" charset="0"/>
              </a:rPr>
              <a:t>u</a:t>
            </a:r>
            <a:r>
              <a:rPr lang="en-US" sz="1400" dirty="0">
                <a:latin typeface="Arial Narrow" panose="020B0606020202030204" pitchFamily="34" charset="0"/>
              </a:rPr>
              <a:t>g</a:t>
            </a:r>
            <a:r>
              <a:rPr lang="en-US" sz="1400" dirty="0" smtClean="0">
                <a:latin typeface="Arial Narrow" panose="020B0606020202030204" pitchFamily="34" charset="0"/>
              </a:rPr>
              <a:t>ett</a:t>
            </a:r>
            <a:r>
              <a:rPr lang="ru-RU" sz="1400" dirty="0" smtClean="0">
                <a:latin typeface="Arial Narrow" panose="020B0606020202030204" pitchFamily="34" charset="0"/>
              </a:rPr>
              <a:t>e" </a:t>
            </a: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(</a:t>
            </a:r>
            <a:r>
              <a:rPr lang="ru-RU" sz="1400" dirty="0">
                <a:latin typeface="Arial Narrow" panose="020B0606020202030204" pitchFamily="34" charset="0"/>
              </a:rPr>
              <a:t>т.е. кожаный мешок</a:t>
            </a:r>
            <a:r>
              <a:rPr lang="ru-RU" sz="1400" dirty="0" smtClean="0">
                <a:latin typeface="Arial Narrow" panose="020B0606020202030204" pitchFamily="34" charset="0"/>
              </a:rPr>
              <a:t>)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422995" y="5862704"/>
            <a:ext cx="8208909" cy="792088"/>
          </a:xfrm>
          <a:prstGeom prst="round2DiagRect">
            <a:avLst/>
          </a:prstGeom>
          <a:gradFill>
            <a:gsLst>
              <a:gs pos="0">
                <a:schemeClr val="accent4">
                  <a:alpha val="91000"/>
                  <a:lumMod val="72000"/>
                  <a:lumOff val="28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 w="22225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</a:t>
            </a:r>
          </a:p>
          <a:p>
            <a:pPr algn="ctr"/>
            <a:r>
              <a:rPr lang="ru-RU" sz="15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Превышение доходов над расходами образует положительный остаток бюджета (профицит)</a:t>
            </a:r>
            <a:endParaRPr lang="ru-RU" sz="15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984000" y="648000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095054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08912" cy="432048"/>
          </a:xfrm>
          <a:gradFill>
            <a:gsLst>
              <a:gs pos="0">
                <a:schemeClr val="accent3">
                  <a:hueOff val="11250264"/>
                  <a:satOff val="-16880"/>
                  <a:lumOff val="-2745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11250264"/>
                  <a:satOff val="-16880"/>
                  <a:lumOff val="-2745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11250264"/>
                  <a:satOff val="-16880"/>
                  <a:lumOff val="-2745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ЭТАПЫ БЮДЖЕТНОГО ПРОЦЕССА</a:t>
            </a:r>
            <a:endParaRPr lang="ru-RU" sz="2400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77444820"/>
              </p:ext>
            </p:extLst>
          </p:nvPr>
        </p:nvGraphicFramePr>
        <p:xfrm>
          <a:off x="683568" y="764704"/>
          <a:ext cx="79199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08920"/>
            <a:ext cx="2952328" cy="23762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12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164288" y="4365104"/>
            <a:ext cx="1440160" cy="600164"/>
          </a:xfrm>
          <a:prstGeom prst="wedgeRectCallout">
            <a:avLst>
              <a:gd name="adj1" fmla="val -40013"/>
              <a:gd name="adj2" fmla="val 94241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3903570" y="4581128"/>
            <a:ext cx="1408868" cy="600164"/>
          </a:xfrm>
          <a:prstGeom prst="wedgeRectCallout">
            <a:avLst>
              <a:gd name="adj1" fmla="val -2286"/>
              <a:gd name="adj2" fmla="val 95690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467544" y="2347892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64288" y="308788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555776" y="656728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683568" y="824892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rgbClr val="FFFF9B"/>
          </a:solidFill>
          <a:ln w="254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рганы местного самоуправления, 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84000" y="6480000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4</a:t>
            </a:fld>
            <a:endParaRPr lang="ru-RU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7369224" y="2347892"/>
            <a:ext cx="1235224" cy="430887"/>
          </a:xfrm>
          <a:prstGeom prst="wedgeRectCallout">
            <a:avLst>
              <a:gd name="adj1" fmla="val -41239"/>
              <a:gd name="adj2" fmla="val 101130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  <a:endParaRPr lang="ru-RU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511175" y="5249863"/>
            <a:ext cx="1223963" cy="939800"/>
          </a:xfrm>
          <a:prstGeom prst="wedgeRectCallout">
            <a:avLst>
              <a:gd name="adj1" fmla="val 87351"/>
              <a:gd name="adj2" fmla="val 2814"/>
            </a:avLst>
          </a:prstGeom>
          <a:solidFill>
            <a:srgbClr val="FFFF9B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653492193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67544" y="151112"/>
            <a:ext cx="8229600" cy="973631"/>
          </a:xfrm>
          <a:prstGeom prst="rect">
            <a:avLst/>
          </a:prstGeom>
          <a:noFill/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Принцип прозрачности (открытости) бюджетной системы Российской Федерации означает: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5606561"/>
              </p:ext>
            </p:extLst>
          </p:nvPr>
        </p:nvGraphicFramePr>
        <p:xfrm>
          <a:off x="693912" y="1124743"/>
          <a:ext cx="777686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76256" y="6155983"/>
            <a:ext cx="1979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кодекс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36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16216" y="6433988"/>
            <a:ext cx="2590800" cy="445964"/>
          </a:xfrm>
        </p:spPr>
        <p:txBody>
          <a:bodyPr/>
          <a:lstStyle/>
          <a:p>
            <a:fld id="{8F3A37E2-5D0A-4213-9953-B665852D344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822436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3"/>
            <a:ext cx="8856663" cy="431800"/>
          </a:xfrm>
          <a:prstGeom prst="rect">
            <a:avLst/>
          </a:prstGeom>
          <a:effectLst/>
        </p:spPr>
        <p:txBody>
          <a:bodyPr/>
          <a:lstStyle/>
          <a:p>
            <a:pPr algn="ctr" eaLnBrk="0" hangingPunct="0">
              <a:defRPr/>
            </a:pPr>
            <a:endParaRPr lang="ru-RU" sz="2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096352982"/>
              </p:ext>
            </p:extLst>
          </p:nvPr>
        </p:nvGraphicFramePr>
        <p:xfrm>
          <a:off x="4427984" y="1916832"/>
          <a:ext cx="448816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5220072" y="704996"/>
            <a:ext cx="3168352" cy="792088"/>
          </a:xfrm>
          <a:prstGeom prst="wedgeRoundRectCallout">
            <a:avLst>
              <a:gd name="adj1" fmla="val -59539"/>
              <a:gd name="adj2" fmla="val 12875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ВЛИЯНИЯ ГРАЖДАНИНА НА СОСТАВ БЮДЖЕТА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54044095"/>
              </p:ext>
            </p:extLst>
          </p:nvPr>
        </p:nvGraphicFramePr>
        <p:xfrm>
          <a:off x="395536" y="1088740"/>
          <a:ext cx="338437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02482" y="2454359"/>
            <a:ext cx="2232025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050" b="1" dirty="0"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7418" name="TextBox 14"/>
          <p:cNvSpPr txBox="1">
            <a:spLocks noChangeArrowheads="1"/>
          </p:cNvSpPr>
          <p:nvPr/>
        </p:nvSpPr>
        <p:spPr bwMode="auto">
          <a:xfrm>
            <a:off x="971600" y="4365104"/>
            <a:ext cx="22320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100" b="1" dirty="0"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98360" y="116634"/>
            <a:ext cx="8229600" cy="431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ГРАЖДАНИН И ЕГО УЧАСТИЕ В БЮДЖЕТНОМ ПРОЦЕССЕ</a:t>
            </a:r>
            <a:endParaRPr lang="ru-RU" sz="2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714104" y="6500366"/>
            <a:ext cx="2411289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31555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184809"/>
              </p:ext>
            </p:extLst>
          </p:nvPr>
        </p:nvGraphicFramePr>
        <p:xfrm>
          <a:off x="467544" y="980728"/>
          <a:ext cx="8136904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5076056" y="3140968"/>
            <a:ext cx="3418153" cy="1656184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единый налог на вмененный доход</a:t>
            </a:r>
          </a:p>
          <a:p>
            <a:pPr algn="l"/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 налоговые доходы</a:t>
            </a:r>
            <a:endParaRPr lang="ru-RU" sz="5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98360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ДОХОДЫ БЮДЖЕТА РАЙОНА</a:t>
            </a:r>
            <a:endParaRPr lang="ru-RU" sz="36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971600" y="3573017"/>
            <a:ext cx="3816424" cy="936103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 cmpd="sng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платы за негативное воздействие на окружающую среду, штрафы и иные неналоговые доходы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987824" y="5733256"/>
            <a:ext cx="5112568" cy="864096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</a:schemeClr>
          </a:solidFill>
          <a:ln w="25400">
            <a:solidFill>
              <a:schemeClr val="tx1"/>
            </a:solidFill>
          </a:ln>
          <a:effectLst>
            <a:glow rad="127000">
              <a:srgbClr val="92D050"/>
            </a:glow>
          </a:effectLst>
        </p:spPr>
        <p:txBody>
          <a:bodyPr wrap="square" lIns="36000" tIns="108000" rIns="36000" bIns="0" anchor="ctr" anchorCtr="0">
            <a:normAutofit fontScale="3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из бюджетов других уровней (межбюджетные трансферты) и от физических и юридических лиц, в том числе добровольные пожертвования</a:t>
            </a:r>
          </a:p>
          <a:p>
            <a:endParaRPr lang="ru-RU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472982"/>
            <a:ext cx="2590800" cy="385018"/>
          </a:xfrm>
        </p:spPr>
        <p:txBody>
          <a:bodyPr/>
          <a:lstStyle/>
          <a:p>
            <a:fld id="{8F3A37E2-5D0A-4213-9953-B665852D344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18376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0"/>
            <a:ext cx="8229600" cy="634082"/>
          </a:xfrm>
          <a:prstGeom prst="rect">
            <a:avLst/>
          </a:prstGeom>
          <a:noFill/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59100061"/>
              </p:ext>
            </p:extLst>
          </p:nvPr>
        </p:nvGraphicFramePr>
        <p:xfrm>
          <a:off x="467544" y="980728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90658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5"/>
            <a:ext cx="7772400" cy="86409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зачисляются налоги, уплачиваемые гражданами Змеиногорского района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0523193"/>
              </p:ext>
            </p:extLst>
          </p:nvPr>
        </p:nvGraphicFramePr>
        <p:xfrm>
          <a:off x="225894" y="1772816"/>
          <a:ext cx="186801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37705589"/>
              </p:ext>
            </p:extLst>
          </p:nvPr>
        </p:nvGraphicFramePr>
        <p:xfrm>
          <a:off x="2276128" y="1484784"/>
          <a:ext cx="1734413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>
          <a:xfrm>
            <a:off x="395536" y="54452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47936" y="5597624"/>
            <a:ext cx="1728192" cy="5040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/>
          </a:p>
        </p:txBody>
      </p:sp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80781230"/>
              </p:ext>
            </p:extLst>
          </p:nvPr>
        </p:nvGraphicFramePr>
        <p:xfrm>
          <a:off x="4139952" y="1556792"/>
          <a:ext cx="1872208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47936" y="5445225"/>
            <a:ext cx="1863824" cy="961834"/>
          </a:xfrm>
          <a:prstGeom prst="rect">
            <a:avLst/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3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55776" y="5445225"/>
            <a:ext cx="2016224" cy="961834"/>
          </a:xfrm>
          <a:prstGeom prst="rect">
            <a:avLst/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6016" y="5445225"/>
            <a:ext cx="1944216" cy="961833"/>
          </a:xfrm>
          <a:prstGeom prst="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4127" y="5445225"/>
            <a:ext cx="1800200" cy="962778"/>
          </a:xfrm>
          <a:prstGeom prst="rect">
            <a:avLst/>
          </a:prstGeom>
          <a:gradFill>
            <a:gsLst>
              <a:gs pos="36640">
                <a:schemeClr val="accent4">
                  <a:lumMod val="75000"/>
                </a:schemeClr>
              </a:gs>
              <a:gs pos="0">
                <a:schemeClr val="accent4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accent4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9781762"/>
              </p:ext>
            </p:extLst>
          </p:nvPr>
        </p:nvGraphicFramePr>
        <p:xfrm>
          <a:off x="6300192" y="1412776"/>
          <a:ext cx="194421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30171" y="2060848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100 %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14897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6328</TotalTime>
  <Words>2037</Words>
  <Application>Microsoft Office PowerPoint</Application>
  <PresentationFormat>Экран (4:3)</PresentationFormat>
  <Paragraphs>580</Paragraphs>
  <Slides>28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Arial Unicode MS</vt:lpstr>
      <vt:lpstr>Arial</vt:lpstr>
      <vt:lpstr>Arial Narrow</vt:lpstr>
      <vt:lpstr>Calibri</vt:lpstr>
      <vt:lpstr>Franklin Gothic Book</vt:lpstr>
      <vt:lpstr>Gautami</vt:lpstr>
      <vt:lpstr>Times New Roman</vt:lpstr>
      <vt:lpstr>Wingdings</vt:lpstr>
      <vt:lpstr>Тема Office</vt:lpstr>
      <vt:lpstr>Презентация PowerPoint</vt:lpstr>
      <vt:lpstr>Презентация PowerPoint</vt:lpstr>
      <vt:lpstr>ЧТО ТАКОЕ БЮДЖЕТ?</vt:lpstr>
      <vt:lpstr>ЭТАПЫ БЮДЖЕТНОГО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Куда зачисляются налоги, уплачиваемые гражданами Змеиногорского района</vt:lpstr>
      <vt:lpstr>Презентация PowerPoint</vt:lpstr>
      <vt:lpstr>ОСНОВНЫЕ ПАРАМЕТРЫ РАЙОННОГО БЮДЖЕТА ЗМЕИНОГОРСКОГО РАЙОНА на 2022 год  </vt:lpstr>
      <vt:lpstr>ОСНОВНЫЕ ПАРАМЕТРЫ РАЙОННОГО БЮДЖЕТА ЗМЕИНОГОРСКОГО РАЙОНА  НА 2022 ГОД</vt:lpstr>
      <vt:lpstr>Презентация PowerPoint</vt:lpstr>
      <vt:lpstr>СТРУКТУРА ДОХОДОВ РАЙОННОГО БЮДЖЕТА </vt:lpstr>
      <vt:lpstr>ОБЪЕМ БЕЗВОЗМЕЗДНЫХ ПОСТУПЛЕНИЙ ИЗ КРАЕВОГО БЮДЖЕТА</vt:lpstr>
      <vt:lpstr>Презентация PowerPoint</vt:lpstr>
      <vt:lpstr>ПРОГРАММНЫЙ БЮДЖЕТ. Зачем он нужен?</vt:lpstr>
      <vt:lpstr>ПЕРЕЧЕНЬ МУНИЦИПАЛЬНЫХ ПРОГРАММ НА 2022 ГОД</vt:lpstr>
      <vt:lpstr>Презентация PowerPoint</vt:lpstr>
      <vt:lpstr>Удельный вес расходов на реализацию муниципальных программ (%)</vt:lpstr>
      <vt:lpstr>Динамика Расходов бюджета </vt:lpstr>
      <vt:lpstr>СТРУКТУРА РАСХОДОВ РАЙОННОГО БЮДЖЕТА на 2022 ГОД  </vt:lpstr>
      <vt:lpstr>РАСХОДЫ НА КОММУНАЛЬНОЕ ХОЗЯЙСТВО</vt:lpstr>
      <vt:lpstr>Расходы РАЙОННОГО бюджета по отраслям социальной сферы   </vt:lpstr>
      <vt:lpstr>РАСХОДЫ НА ОБРАЗОВАНИЕ</vt:lpstr>
      <vt:lpstr>ИСТОЧНИКИ ФИНАНСИРОВАНИЯ РАСХОДОВ  БЮДЖЕТА</vt:lpstr>
      <vt:lpstr>Информация о формировании и исполнении бюджета района, а также муниципальные правовые акты, регламентирующие бюджетный процесс, размещаются на официальном сайте Администрации Змеиногорского района в разделе: http://Змеиногорский-район.рф 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Пользователь Windows</cp:lastModifiedBy>
  <cp:revision>680</cp:revision>
  <cp:lastPrinted>2021-11-16T07:42:14Z</cp:lastPrinted>
  <dcterms:created xsi:type="dcterms:W3CDTF">2013-10-29T07:14:12Z</dcterms:created>
  <dcterms:modified xsi:type="dcterms:W3CDTF">2021-11-16T07:44:55Z</dcterms:modified>
</cp:coreProperties>
</file>